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58" r:id="rId6"/>
    <p:sldId id="259" r:id="rId7"/>
    <p:sldId id="262" r:id="rId8"/>
    <p:sldId id="270" r:id="rId9"/>
    <p:sldId id="269" r:id="rId10"/>
    <p:sldId id="268" r:id="rId11"/>
    <p:sldId id="264" r:id="rId12"/>
    <p:sldId id="263" r:id="rId13"/>
    <p:sldId id="265" r:id="rId14"/>
    <p:sldId id="266" r:id="rId15"/>
    <p:sldId id="267" r:id="rId16"/>
    <p:sldId id="260" r:id="rId17"/>
    <p:sldId id="26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0B8C4-4DA1-4C55-AFDF-B5CE69487D72}" v="82" dt="2019-09-12T19:50:41.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15AA3-A270-4C57-A214-38C4A9C1CC57}" type="datetimeFigureOut">
              <a:rPr lang="nl-NL" smtClean="0"/>
              <a:t>16-9-2019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0539B-C5F2-4128-A1B8-9AB732B53847}" type="slidenum">
              <a:rPr lang="nl-NL" smtClean="0"/>
              <a:t>‹nr.›</a:t>
            </a:fld>
            <a:endParaRPr lang="nl-NL"/>
          </a:p>
        </p:txBody>
      </p:sp>
    </p:spTree>
    <p:extLst>
      <p:ext uri="{BB962C8B-B14F-4D97-AF65-F5344CB8AC3E}">
        <p14:creationId xmlns:p14="http://schemas.microsoft.com/office/powerpoint/2010/main" val="256328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7</a:t>
            </a:fld>
            <a:endParaRPr lang="nl-NL"/>
          </a:p>
        </p:txBody>
      </p:sp>
    </p:spTree>
    <p:extLst>
      <p:ext uri="{BB962C8B-B14F-4D97-AF65-F5344CB8AC3E}">
        <p14:creationId xmlns:p14="http://schemas.microsoft.com/office/powerpoint/2010/main" val="267836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08423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784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555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0828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0356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149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582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8620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16-9-2019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129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16-9-2019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www.tilburg.nl/stad/ep/channelView.do?channelId=-%209188&amp;programId=18200&amp;pageTypeId=8540&amp;contentTypeId=1001&amp;displayPage=%2Fep%2Fchan%20nel%2Ftl_channel_related_content.jsp&amp;relCntPage=%2Fep%2Fcontent%2Ftl_ed_ar_content.jsp&amp;%20contentId=11234" TargetMode="External"/><Relationship Id="rId2" Type="http://schemas.openxmlformats.org/officeDocument/2006/relationships/hyperlink" Target="http://www.detwern.nl/" TargetMode="External"/><Relationship Id="rId1" Type="http://schemas.openxmlformats.org/officeDocument/2006/relationships/slideLayout" Target="../slideLayouts/slideLayout6.xml"/><Relationship Id="rId4" Type="http://schemas.openxmlformats.org/officeDocument/2006/relationships/hyperlink" Target="https://brabantsdagblad.typepad.com/gevoel_van_het_zuiderkwar/2013/04/de-volksbuurt-is-niet-meer.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b="1" dirty="0" err="1">
                <a:solidFill>
                  <a:schemeClr val="accent1"/>
                </a:solidFill>
              </a:rPr>
              <a:t>Stad&amp;Wijk</a:t>
            </a:r>
            <a:endParaRPr lang="nl-NL" b="1">
              <a:solidFill>
                <a:schemeClr val="accent1"/>
              </a:solidFill>
            </a:endParaRPr>
          </a:p>
        </p:txBody>
      </p:sp>
      <p:sp>
        <p:nvSpPr>
          <p:cNvPr id="3" name="Ondertitel 2"/>
          <p:cNvSpPr>
            <a:spLocks noGrp="1"/>
          </p:cNvSpPr>
          <p:nvPr>
            <p:ph type="subTitle" idx="1"/>
          </p:nvPr>
        </p:nvSpPr>
        <p:spPr>
          <a:xfrm>
            <a:off x="1899822" y="3184864"/>
            <a:ext cx="8534400" cy="1752600"/>
          </a:xfrm>
        </p:spPr>
        <p:txBody>
          <a:bodyPr vert="horz" lIns="91440" tIns="45720" rIns="91440" bIns="45720" rtlCol="0" anchor="t">
            <a:normAutofit/>
          </a:bodyPr>
          <a:lstStyle/>
          <a:p>
            <a:r>
              <a:rPr lang="nl-NL" sz="2400"/>
              <a:t>1920 Jaar 3 – Periode 1</a:t>
            </a:r>
          </a:p>
          <a:p>
            <a:r>
              <a:rPr lang="nl-NL" sz="2400">
                <a:latin typeface="Arial"/>
                <a:cs typeface="Arial"/>
              </a:rPr>
              <a:t>Les 2 </a:t>
            </a:r>
            <a:r>
              <a:rPr lang="nl-NL" sz="2400" err="1">
                <a:latin typeface="Arial"/>
                <a:cs typeface="Arial"/>
              </a:rPr>
              <a:t>expertles</a:t>
            </a:r>
            <a:r>
              <a:rPr lang="nl-NL" sz="2400">
                <a:latin typeface="Arial"/>
                <a:cs typeface="Arial"/>
              </a:rPr>
              <a:t> 13 september</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EE1A8F-5AED-4BD5-AEEA-F01F016A78C1}"/>
              </a:ext>
            </a:extLst>
          </p:cNvPr>
          <p:cNvPicPr>
            <a:picLocks noChangeAspect="1"/>
          </p:cNvPicPr>
          <p:nvPr/>
        </p:nvPicPr>
        <p:blipFill>
          <a:blip r:embed="rId2"/>
          <a:stretch>
            <a:fillRect/>
          </a:stretch>
        </p:blipFill>
        <p:spPr>
          <a:xfrm>
            <a:off x="0" y="0"/>
            <a:ext cx="9070808" cy="6858000"/>
          </a:xfrm>
          <a:prstGeom prst="rect">
            <a:avLst/>
          </a:prstGeom>
        </p:spPr>
      </p:pic>
    </p:spTree>
    <p:extLst>
      <p:ext uri="{BB962C8B-B14F-4D97-AF65-F5344CB8AC3E}">
        <p14:creationId xmlns:p14="http://schemas.microsoft.com/office/powerpoint/2010/main" val="83690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EEB2F21-4BC5-44A7-B985-A0747DF2B8ED}"/>
              </a:ext>
            </a:extLst>
          </p:cNvPr>
          <p:cNvSpPr/>
          <p:nvPr/>
        </p:nvSpPr>
        <p:spPr>
          <a:xfrm>
            <a:off x="1299100" y="1312546"/>
            <a:ext cx="9425126" cy="954107"/>
          </a:xfrm>
          <a:prstGeom prst="rect">
            <a:avLst/>
          </a:prstGeom>
        </p:spPr>
        <p:txBody>
          <a:bodyPr wrap="square">
            <a:spAutoFit/>
          </a:bodyPr>
          <a:lstStyle/>
          <a:p>
            <a:r>
              <a:rPr lang="nl-NL" sz="2800">
                <a:solidFill>
                  <a:schemeClr val="accent3"/>
                </a:solidFill>
              </a:rPr>
              <a:t>Gebied van de Trouwlaan, Uitvindersbuurt en wijkcentrum Zuiderkwartier</a:t>
            </a:r>
          </a:p>
        </p:txBody>
      </p:sp>
      <p:pic>
        <p:nvPicPr>
          <p:cNvPr id="3" name="Afbeelding 2">
            <a:extLst>
              <a:ext uri="{FF2B5EF4-FFF2-40B4-BE49-F238E27FC236}">
                <a16:creationId xmlns:a16="http://schemas.microsoft.com/office/drawing/2014/main" id="{7E5ACB6C-F995-4515-A13F-0A3916DA2A43}"/>
              </a:ext>
            </a:extLst>
          </p:cNvPr>
          <p:cNvPicPr>
            <a:picLocks noChangeAspect="1"/>
          </p:cNvPicPr>
          <p:nvPr/>
        </p:nvPicPr>
        <p:blipFill>
          <a:blip r:embed="rId2"/>
          <a:stretch>
            <a:fillRect/>
          </a:stretch>
        </p:blipFill>
        <p:spPr>
          <a:xfrm>
            <a:off x="3743187" y="1905988"/>
            <a:ext cx="3069027" cy="2298808"/>
          </a:xfrm>
          <a:prstGeom prst="rect">
            <a:avLst/>
          </a:prstGeom>
        </p:spPr>
      </p:pic>
      <p:pic>
        <p:nvPicPr>
          <p:cNvPr id="4" name="Afbeelding 3">
            <a:extLst>
              <a:ext uri="{FF2B5EF4-FFF2-40B4-BE49-F238E27FC236}">
                <a16:creationId xmlns:a16="http://schemas.microsoft.com/office/drawing/2014/main" id="{4596EE9E-8351-4E11-85EB-B2F615C53874}"/>
              </a:ext>
            </a:extLst>
          </p:cNvPr>
          <p:cNvPicPr>
            <a:picLocks noChangeAspect="1"/>
          </p:cNvPicPr>
          <p:nvPr/>
        </p:nvPicPr>
        <p:blipFill>
          <a:blip r:embed="rId3"/>
          <a:stretch>
            <a:fillRect/>
          </a:stretch>
        </p:blipFill>
        <p:spPr>
          <a:xfrm>
            <a:off x="7083641" y="1905988"/>
            <a:ext cx="3640585" cy="2268956"/>
          </a:xfrm>
          <a:prstGeom prst="rect">
            <a:avLst/>
          </a:prstGeom>
        </p:spPr>
      </p:pic>
      <p:pic>
        <p:nvPicPr>
          <p:cNvPr id="6" name="Afbeelding 5">
            <a:extLst>
              <a:ext uri="{FF2B5EF4-FFF2-40B4-BE49-F238E27FC236}">
                <a16:creationId xmlns:a16="http://schemas.microsoft.com/office/drawing/2014/main" id="{AD2A116A-C31F-4B28-8583-F19F34179699}"/>
              </a:ext>
            </a:extLst>
          </p:cNvPr>
          <p:cNvPicPr>
            <a:picLocks noChangeAspect="1"/>
          </p:cNvPicPr>
          <p:nvPr/>
        </p:nvPicPr>
        <p:blipFill>
          <a:blip r:embed="rId4"/>
          <a:stretch>
            <a:fillRect/>
          </a:stretch>
        </p:blipFill>
        <p:spPr>
          <a:xfrm>
            <a:off x="4701975" y="4518243"/>
            <a:ext cx="3087244" cy="2054420"/>
          </a:xfrm>
          <a:prstGeom prst="rect">
            <a:avLst/>
          </a:prstGeom>
        </p:spPr>
      </p:pic>
      <p:pic>
        <p:nvPicPr>
          <p:cNvPr id="7" name="Afbeelding 6">
            <a:extLst>
              <a:ext uri="{FF2B5EF4-FFF2-40B4-BE49-F238E27FC236}">
                <a16:creationId xmlns:a16="http://schemas.microsoft.com/office/drawing/2014/main" id="{974E8BE6-64DA-4091-B5F8-05A313904E00}"/>
              </a:ext>
            </a:extLst>
          </p:cNvPr>
          <p:cNvPicPr>
            <a:picLocks noChangeAspect="1"/>
          </p:cNvPicPr>
          <p:nvPr/>
        </p:nvPicPr>
        <p:blipFill>
          <a:blip r:embed="rId5"/>
          <a:stretch>
            <a:fillRect/>
          </a:stretch>
        </p:blipFill>
        <p:spPr>
          <a:xfrm>
            <a:off x="8052047" y="4518243"/>
            <a:ext cx="3087244" cy="2054421"/>
          </a:xfrm>
          <a:prstGeom prst="rect">
            <a:avLst/>
          </a:prstGeom>
        </p:spPr>
      </p:pic>
    </p:spTree>
    <p:extLst>
      <p:ext uri="{BB962C8B-B14F-4D97-AF65-F5344CB8AC3E}">
        <p14:creationId xmlns:p14="http://schemas.microsoft.com/office/powerpoint/2010/main" val="84569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D9773A-E83E-4A50-AE89-E039BCDB25F2}"/>
              </a:ext>
            </a:extLst>
          </p:cNvPr>
          <p:cNvSpPr txBox="1"/>
          <p:nvPr/>
        </p:nvSpPr>
        <p:spPr>
          <a:xfrm>
            <a:off x="1225639" y="957330"/>
            <a:ext cx="5737538" cy="30162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solidFill>
                  <a:srgbClr val="999999"/>
                </a:solidFill>
                <a:latin typeface="verdana"/>
                <a:ea typeface="verdana"/>
                <a:cs typeface="verdana"/>
              </a:rPr>
              <a:t>04/08/2013</a:t>
            </a:r>
          </a:p>
          <a:p>
            <a:r>
              <a:rPr lang="en-US">
                <a:solidFill>
                  <a:srgbClr val="222222"/>
                </a:solidFill>
                <a:latin typeface="arial"/>
                <a:cs typeface="arial"/>
              </a:rPr>
              <a:t>De </a:t>
            </a:r>
            <a:r>
              <a:rPr lang="en-US" err="1">
                <a:solidFill>
                  <a:srgbClr val="222222"/>
                </a:solidFill>
                <a:latin typeface="arial"/>
                <a:cs typeface="arial"/>
              </a:rPr>
              <a:t>volksbuurt</a:t>
            </a:r>
            <a:r>
              <a:rPr lang="en-US">
                <a:solidFill>
                  <a:srgbClr val="222222"/>
                </a:solidFill>
                <a:latin typeface="arial"/>
                <a:cs typeface="arial"/>
              </a:rPr>
              <a:t> is </a:t>
            </a:r>
            <a:r>
              <a:rPr lang="en-US" err="1">
                <a:solidFill>
                  <a:srgbClr val="222222"/>
                </a:solidFill>
                <a:latin typeface="arial"/>
                <a:cs typeface="arial"/>
              </a:rPr>
              <a:t>niet</a:t>
            </a:r>
            <a:r>
              <a:rPr lang="en-US">
                <a:solidFill>
                  <a:srgbClr val="222222"/>
                </a:solidFill>
                <a:latin typeface="arial"/>
                <a:cs typeface="arial"/>
              </a:rPr>
              <a:t> </a:t>
            </a:r>
            <a:r>
              <a:rPr lang="en-US" err="1">
                <a:solidFill>
                  <a:srgbClr val="222222"/>
                </a:solidFill>
                <a:latin typeface="arial"/>
                <a:cs typeface="arial"/>
              </a:rPr>
              <a:t>meer</a:t>
            </a:r>
          </a:p>
          <a:p>
            <a:r>
              <a:rPr lang="en-US" sz="1000" b="1" i="1" err="1">
                <a:solidFill>
                  <a:srgbClr val="222222"/>
                </a:solidFill>
                <a:latin typeface="verdana"/>
                <a:ea typeface="verdana"/>
                <a:cs typeface="verdana"/>
              </a:rPr>
              <a:t>Tekst</a:t>
            </a:r>
            <a:r>
              <a:rPr lang="en-US" sz="1000" b="1" i="1">
                <a:solidFill>
                  <a:srgbClr val="222222"/>
                </a:solidFill>
                <a:latin typeface="verdana"/>
                <a:ea typeface="verdana"/>
                <a:cs typeface="verdana"/>
              </a:rPr>
              <a:t>: </a:t>
            </a:r>
            <a:r>
              <a:rPr lang="en-US" sz="1000" b="1" i="1" err="1">
                <a:solidFill>
                  <a:srgbClr val="222222"/>
                </a:solidFill>
                <a:latin typeface="verdana"/>
                <a:ea typeface="verdana"/>
                <a:cs typeface="verdana"/>
              </a:rPr>
              <a:t>Evy</a:t>
            </a:r>
            <a:r>
              <a:rPr lang="en-US" sz="1000" b="1" i="1">
                <a:solidFill>
                  <a:srgbClr val="222222"/>
                </a:solidFill>
                <a:latin typeface="verdana"/>
                <a:ea typeface="verdana"/>
                <a:cs typeface="verdana"/>
              </a:rPr>
              <a:t> van der Sanden</a:t>
            </a:r>
            <a:br>
              <a:rPr lang="en-US">
                <a:latin typeface="arial"/>
                <a:cs typeface="arial"/>
              </a:rPr>
            </a:br>
            <a:br>
              <a:rPr lang="en-US">
                <a:latin typeface="arial"/>
                <a:cs typeface="arial"/>
              </a:rPr>
            </a:br>
            <a:r>
              <a:rPr lang="en-US" sz="1200">
                <a:solidFill>
                  <a:srgbClr val="222222"/>
                </a:solidFill>
                <a:latin typeface="verdana"/>
                <a:ea typeface="verdana"/>
                <a:cs typeface="verdana"/>
              </a:rPr>
              <a:t>Het </a:t>
            </a:r>
            <a:r>
              <a:rPr lang="en-US" sz="1200" err="1">
                <a:solidFill>
                  <a:srgbClr val="222222"/>
                </a:solidFill>
                <a:latin typeface="verdana"/>
                <a:ea typeface="verdana"/>
                <a:cs typeface="verdana"/>
              </a:rPr>
              <a:t>aantal</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hondendrollen</a:t>
            </a:r>
            <a:r>
              <a:rPr lang="en-US" sz="1200">
                <a:solidFill>
                  <a:srgbClr val="222222"/>
                </a:solidFill>
                <a:latin typeface="verdana"/>
                <a:ea typeface="verdana"/>
                <a:cs typeface="verdana"/>
              </a:rPr>
              <a:t> in de </a:t>
            </a:r>
            <a:r>
              <a:rPr lang="en-US" sz="1200" err="1">
                <a:solidFill>
                  <a:srgbClr val="222222"/>
                </a:solidFill>
                <a:latin typeface="verdana"/>
                <a:ea typeface="verdana"/>
                <a:cs typeface="verdana"/>
              </a:rPr>
              <a:t>wijk</a:t>
            </a:r>
            <a:r>
              <a:rPr lang="en-US" sz="1200">
                <a:solidFill>
                  <a:srgbClr val="222222"/>
                </a:solidFill>
                <a:latin typeface="verdana"/>
                <a:ea typeface="verdana"/>
                <a:cs typeface="verdana"/>
              </a:rPr>
              <a:t> Oud-Zuid is </a:t>
            </a:r>
            <a:r>
              <a:rPr lang="en-US" sz="1200" err="1">
                <a:solidFill>
                  <a:srgbClr val="222222"/>
                </a:solidFill>
                <a:latin typeface="verdana"/>
                <a:ea typeface="verdana"/>
                <a:cs typeface="verdana"/>
              </a:rPr>
              <a:t>toegenomen</a:t>
            </a:r>
            <a:r>
              <a:rPr lang="en-US" sz="1200">
                <a:solidFill>
                  <a:srgbClr val="222222"/>
                </a:solidFill>
                <a:latin typeface="verdana"/>
                <a:ea typeface="verdana"/>
                <a:cs typeface="verdana"/>
              </a:rPr>
              <a:t> en het ‘</a:t>
            </a:r>
            <a:r>
              <a:rPr lang="en-US" sz="1200" err="1">
                <a:solidFill>
                  <a:srgbClr val="222222"/>
                </a:solidFill>
                <a:latin typeface="verdana"/>
                <a:ea typeface="verdana"/>
                <a:cs typeface="verdana"/>
              </a:rPr>
              <a:t>ons</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kent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ons</a:t>
            </a:r>
            <a:r>
              <a:rPr lang="en-US" sz="1200">
                <a:solidFill>
                  <a:srgbClr val="222222"/>
                </a:solidFill>
                <a:latin typeface="verdana"/>
                <a:ea typeface="verdana"/>
                <a:cs typeface="verdana"/>
              </a:rPr>
              <a:t>’-</a:t>
            </a:r>
            <a:r>
              <a:rPr lang="en-US" sz="1200" err="1">
                <a:solidFill>
                  <a:srgbClr val="222222"/>
                </a:solidFill>
                <a:latin typeface="verdana"/>
                <a:ea typeface="verdana"/>
                <a:cs typeface="verdana"/>
              </a:rPr>
              <a:t>gevoel</a:t>
            </a:r>
            <a:r>
              <a:rPr lang="en-US" sz="1200">
                <a:solidFill>
                  <a:srgbClr val="222222"/>
                </a:solidFill>
                <a:latin typeface="verdana"/>
                <a:ea typeface="verdana"/>
                <a:cs typeface="verdana"/>
              </a:rPr>
              <a:t> is </a:t>
            </a:r>
            <a:r>
              <a:rPr lang="en-US" sz="1200" err="1">
                <a:solidFill>
                  <a:srgbClr val="222222"/>
                </a:solidFill>
                <a:latin typeface="verdana"/>
                <a:ea typeface="verdana"/>
                <a:cs typeface="verdana"/>
              </a:rPr>
              <a:t>er</a:t>
            </a:r>
            <a:r>
              <a:rPr lang="en-US">
                <a:solidFill>
                  <a:srgbClr val="222222"/>
                </a:solidFill>
                <a:latin typeface="arial"/>
                <a:cs typeface="arial"/>
              </a:rPr>
              <a:t> </a:t>
            </a:r>
            <a:r>
              <a:rPr lang="en-US" sz="1200" err="1">
                <a:solidFill>
                  <a:srgbClr val="222222"/>
                </a:solidFill>
                <a:latin typeface="verdana"/>
                <a:ea typeface="verdana"/>
                <a:cs typeface="verdana"/>
              </a:rPr>
              <a:t>bijna</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helemaal</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uit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Aan</a:t>
            </a:r>
            <a:r>
              <a:rPr lang="en-US" sz="1200">
                <a:solidFill>
                  <a:srgbClr val="222222"/>
                </a:solidFill>
                <a:latin typeface="verdana"/>
                <a:ea typeface="verdana"/>
                <a:cs typeface="verdana"/>
              </a:rPr>
              <a:t> de </a:t>
            </a:r>
            <a:r>
              <a:rPr lang="en-US" sz="1200" err="1">
                <a:solidFill>
                  <a:srgbClr val="222222"/>
                </a:solidFill>
                <a:latin typeface="verdana"/>
                <a:ea typeface="verdana"/>
                <a:cs typeface="verdana"/>
              </a:rPr>
              <a:t>andere</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kant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heeft</a:t>
            </a:r>
            <a:r>
              <a:rPr lang="en-US" sz="1200">
                <a:solidFill>
                  <a:srgbClr val="222222"/>
                </a:solidFill>
                <a:latin typeface="verdana"/>
                <a:ea typeface="verdana"/>
                <a:cs typeface="verdana"/>
              </a:rPr>
              <a:t> de </a:t>
            </a:r>
            <a:r>
              <a:rPr lang="en-US" sz="1200" err="1">
                <a:solidFill>
                  <a:srgbClr val="222222"/>
                </a:solidFill>
                <a:latin typeface="verdana"/>
                <a:ea typeface="verdana"/>
                <a:cs typeface="verdana"/>
              </a:rPr>
              <a:t>Tilburgse</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wijk</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een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betere</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uitstraling</a:t>
            </a:r>
            <a:r>
              <a:rPr lang="en-US" sz="1200">
                <a:solidFill>
                  <a:srgbClr val="222222"/>
                </a:solidFill>
                <a:latin typeface="verdana"/>
                <a:ea typeface="verdana"/>
                <a:cs typeface="verdana"/>
              </a:rPr>
              <a:t> dan </a:t>
            </a:r>
            <a:r>
              <a:rPr lang="en-US" sz="1200" err="1">
                <a:solidFill>
                  <a:srgbClr val="222222"/>
                </a:solidFill>
                <a:latin typeface="verdana"/>
                <a:ea typeface="verdana"/>
                <a:cs typeface="verdana"/>
              </a:rPr>
              <a:t>voorheen</a:t>
            </a:r>
            <a:r>
              <a:rPr lang="en-US" sz="1200">
                <a:solidFill>
                  <a:srgbClr val="222222"/>
                </a:solidFill>
                <a:latin typeface="verdana"/>
                <a:ea typeface="verdana"/>
                <a:cs typeface="verdana"/>
              </a:rPr>
              <a:t>.</a:t>
            </a:r>
            <a:r>
              <a:rPr lang="en-US">
                <a:solidFill>
                  <a:srgbClr val="222222"/>
                </a:solidFill>
                <a:latin typeface="arial"/>
                <a:cs typeface="arial"/>
              </a:rPr>
              <a:t> </a:t>
            </a:r>
            <a:r>
              <a:rPr lang="en-US" sz="1200">
                <a:solidFill>
                  <a:srgbClr val="222222"/>
                </a:solidFill>
                <a:latin typeface="verdana"/>
                <a:ea typeface="verdana"/>
                <a:cs typeface="verdana"/>
              </a:rPr>
              <a:t>Dat </a:t>
            </a:r>
            <a:r>
              <a:rPr lang="en-US" sz="1200" err="1">
                <a:solidFill>
                  <a:srgbClr val="222222"/>
                </a:solidFill>
                <a:latin typeface="verdana"/>
                <a:ea typeface="verdana"/>
                <a:cs typeface="verdana"/>
              </a:rPr>
              <a:t>zijn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slechts</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een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paar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veranderingen</a:t>
            </a:r>
            <a:r>
              <a:rPr lang="en-US" sz="1200">
                <a:solidFill>
                  <a:srgbClr val="222222"/>
                </a:solidFill>
                <a:latin typeface="verdana"/>
                <a:ea typeface="verdana"/>
                <a:cs typeface="verdana"/>
              </a:rPr>
              <a:t> die de </a:t>
            </a:r>
            <a:r>
              <a:rPr lang="en-US" sz="1200" err="1">
                <a:solidFill>
                  <a:srgbClr val="222222"/>
                </a:solidFill>
                <a:latin typeface="verdana"/>
                <a:ea typeface="verdana"/>
                <a:cs typeface="verdana"/>
              </a:rPr>
              <a:t>herstructurering</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volgens</a:t>
            </a:r>
            <a:r>
              <a:rPr lang="en-US" sz="1200">
                <a:solidFill>
                  <a:srgbClr val="222222"/>
                </a:solidFill>
                <a:latin typeface="verdana"/>
                <a:ea typeface="verdana"/>
                <a:cs typeface="verdana"/>
              </a:rPr>
              <a:t> Ans Vos, </a:t>
            </a:r>
            <a:r>
              <a:rPr lang="en-US" sz="1200" err="1">
                <a:solidFill>
                  <a:srgbClr val="222222"/>
                </a:solidFill>
                <a:latin typeface="verdana"/>
                <a:ea typeface="verdana"/>
                <a:cs typeface="verdana"/>
              </a:rPr>
              <a:t>penningmeester</a:t>
            </a:r>
            <a:r>
              <a:rPr lang="en-US">
                <a:solidFill>
                  <a:srgbClr val="222222"/>
                </a:solidFill>
                <a:latin typeface="arial"/>
                <a:cs typeface="arial"/>
              </a:rPr>
              <a:t> </a:t>
            </a:r>
            <a:r>
              <a:rPr lang="en-US" sz="1200">
                <a:solidFill>
                  <a:srgbClr val="222222"/>
                </a:solidFill>
                <a:latin typeface="verdana"/>
                <a:ea typeface="verdana"/>
                <a:cs typeface="verdana"/>
              </a:rPr>
              <a:t>van de </a:t>
            </a:r>
            <a:r>
              <a:rPr lang="en-US" sz="1200" err="1">
                <a:solidFill>
                  <a:srgbClr val="222222"/>
                </a:solidFill>
                <a:latin typeface="verdana"/>
                <a:ea typeface="verdana"/>
                <a:cs typeface="verdana"/>
              </a:rPr>
              <a:t>wijkraad</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teweeg</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heeft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gebracht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Een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kort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overzicht</a:t>
            </a:r>
            <a:r>
              <a:rPr lang="en-US" sz="1200">
                <a:solidFill>
                  <a:srgbClr val="222222"/>
                </a:solidFill>
                <a:latin typeface="verdana"/>
                <a:ea typeface="verdana"/>
                <a:cs typeface="verdana"/>
              </a:rPr>
              <a:t> van de </a:t>
            </a:r>
            <a:r>
              <a:rPr lang="en-US" sz="1200" err="1">
                <a:solidFill>
                  <a:srgbClr val="222222"/>
                </a:solidFill>
                <a:latin typeface="verdana"/>
                <a:ea typeface="verdana"/>
                <a:cs typeface="verdana"/>
              </a:rPr>
              <a:t>voor</a:t>
            </a:r>
            <a:r>
              <a:rPr lang="en-US" sz="1200">
                <a:solidFill>
                  <a:srgbClr val="222222"/>
                </a:solidFill>
                <a:latin typeface="verdana"/>
                <a:ea typeface="verdana"/>
                <a:cs typeface="verdana"/>
              </a:rPr>
              <a:t>- en </a:t>
            </a:r>
            <a:r>
              <a:rPr lang="en-US" sz="1200" err="1">
                <a:solidFill>
                  <a:srgbClr val="222222"/>
                </a:solidFill>
                <a:latin typeface="verdana"/>
                <a:ea typeface="verdana"/>
                <a:cs typeface="verdana"/>
              </a:rPr>
              <a:t>nadelen</a:t>
            </a:r>
            <a:r>
              <a:rPr lang="en-US" sz="1200">
                <a:solidFill>
                  <a:srgbClr val="222222"/>
                </a:solidFill>
                <a:latin typeface="verdana"/>
                <a:ea typeface="verdana"/>
                <a:cs typeface="verdana"/>
              </a:rPr>
              <a:t>.</a:t>
            </a:r>
          </a:p>
          <a:p>
            <a:endParaRPr lang="en-US">
              <a:solidFill>
                <a:srgbClr val="222222"/>
              </a:solidFill>
              <a:latin typeface="arial"/>
              <a:cs typeface="arial"/>
            </a:endParaRPr>
          </a:p>
          <a:p>
            <a:endParaRPr lang="en-US">
              <a:solidFill>
                <a:srgbClr val="222222"/>
              </a:solidFill>
              <a:latin typeface="arial"/>
              <a:cs typeface="arial"/>
            </a:endParaRPr>
          </a:p>
        </p:txBody>
      </p:sp>
      <p:sp>
        <p:nvSpPr>
          <p:cNvPr id="3" name="Tekstvak 2">
            <a:extLst>
              <a:ext uri="{FF2B5EF4-FFF2-40B4-BE49-F238E27FC236}">
                <a16:creationId xmlns:a16="http://schemas.microsoft.com/office/drawing/2014/main" id="{979FB6DE-C14C-4D1B-AAC0-D2BE4269D48D}"/>
              </a:ext>
            </a:extLst>
          </p:cNvPr>
          <p:cNvSpPr txBox="1"/>
          <p:nvPr/>
        </p:nvSpPr>
        <p:spPr>
          <a:xfrm>
            <a:off x="7278710" y="957330"/>
            <a:ext cx="4353059" cy="304698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222222"/>
                </a:solidFill>
                <a:latin typeface="verdana"/>
                <a:ea typeface="verdana"/>
                <a:cs typeface="verdana"/>
              </a:rPr>
              <a:t>Het Brabantse kopje koffie</a:t>
            </a:r>
            <a:br>
              <a:rPr lang="en-US"/>
            </a:br>
            <a:br>
              <a:rPr lang="en-US"/>
            </a:br>
            <a:r>
              <a:rPr lang="en-US" sz="1200">
                <a:solidFill>
                  <a:srgbClr val="222222"/>
                </a:solidFill>
                <a:latin typeface="verdana"/>
                <a:ea typeface="verdana"/>
                <a:cs typeface="verdana"/>
              </a:rPr>
              <a:t>De wijk is minder sociaal geworden, vindt Ans. Dat is menig bewoner met haar eens. Men staat</a:t>
            </a:r>
            <a:r>
              <a:rPr lang="en-US">
                <a:solidFill>
                  <a:srgbClr val="222222"/>
                </a:solidFill>
                <a:latin typeface="arial"/>
                <a:cs typeface="arial"/>
              </a:rPr>
              <a:t> </a:t>
            </a:r>
            <a:r>
              <a:rPr lang="en-US" sz="1200">
                <a:solidFill>
                  <a:srgbClr val="222222"/>
                </a:solidFill>
                <a:latin typeface="verdana"/>
                <a:ea typeface="verdana"/>
                <a:cs typeface="verdana"/>
              </a:rPr>
              <a:t>meer op zichzelf en heeft minder contact met de buren. Vóór het huis op straat zitten, is er voor de</a:t>
            </a:r>
            <a:r>
              <a:rPr lang="en-US">
                <a:solidFill>
                  <a:srgbClr val="222222"/>
                </a:solidFill>
                <a:latin typeface="arial"/>
                <a:cs typeface="arial"/>
              </a:rPr>
              <a:t> </a:t>
            </a:r>
            <a:r>
              <a:rPr lang="en-US" sz="1200">
                <a:solidFill>
                  <a:srgbClr val="222222"/>
                </a:solidFill>
                <a:latin typeface="verdana"/>
                <a:ea typeface="verdana"/>
                <a:cs typeface="verdana"/>
              </a:rPr>
              <a:t>meesten niet meer bij. </a:t>
            </a:r>
            <a:r>
              <a:rPr lang="en-US" sz="1200">
                <a:solidFill>
                  <a:srgbClr val="005599"/>
                </a:solidFill>
                <a:latin typeface="verdana"/>
                <a:ea typeface="verdana"/>
                <a:cs typeface="verdana"/>
                <a:hlinkClick r:id="rId2"/>
              </a:rPr>
              <a:t>ContourdeTwern</a:t>
            </a:r>
            <a:r>
              <a:rPr lang="en-US" sz="1200">
                <a:solidFill>
                  <a:srgbClr val="222222"/>
                </a:solidFill>
                <a:latin typeface="verdana"/>
                <a:ea typeface="verdana"/>
                <a:cs typeface="verdana"/>
              </a:rPr>
              <a:t> riep de bakfiets in het leven om</a:t>
            </a:r>
            <a:r>
              <a:rPr lang="en-US">
                <a:solidFill>
                  <a:srgbClr val="222222"/>
                </a:solidFill>
                <a:latin typeface="arial"/>
                <a:cs typeface="arial"/>
              </a:rPr>
              <a:t> </a:t>
            </a:r>
            <a:r>
              <a:rPr lang="en-US" sz="1200">
                <a:solidFill>
                  <a:srgbClr val="222222"/>
                </a:solidFill>
                <a:latin typeface="verdana"/>
                <a:ea typeface="verdana"/>
                <a:cs typeface="verdana"/>
              </a:rPr>
              <a:t>bewoners meer bij de wijk te betrekken. Deze rijdt zo nu en dan rond met ranja, koffie en thee om</a:t>
            </a:r>
            <a:r>
              <a:rPr lang="en-US">
                <a:solidFill>
                  <a:srgbClr val="222222"/>
                </a:solidFill>
                <a:latin typeface="arial"/>
                <a:cs typeface="arial"/>
              </a:rPr>
              <a:t> </a:t>
            </a:r>
            <a:r>
              <a:rPr lang="en-US" sz="1200">
                <a:solidFill>
                  <a:srgbClr val="222222"/>
                </a:solidFill>
                <a:latin typeface="verdana"/>
                <a:ea typeface="verdana"/>
                <a:cs typeface="verdana"/>
              </a:rPr>
              <a:t>mensen te trekken. “We willen het gezellige Brabantse kopje koffie met ze drinken. Steeds meer</a:t>
            </a:r>
            <a:r>
              <a:rPr lang="en-US">
                <a:solidFill>
                  <a:srgbClr val="222222"/>
                </a:solidFill>
                <a:latin typeface="arial"/>
                <a:cs typeface="arial"/>
              </a:rPr>
              <a:t> </a:t>
            </a:r>
            <a:r>
              <a:rPr lang="en-US" sz="1200">
                <a:solidFill>
                  <a:srgbClr val="222222"/>
                </a:solidFill>
                <a:latin typeface="verdana"/>
                <a:ea typeface="verdana"/>
                <a:cs typeface="verdana"/>
              </a:rPr>
              <a:t>inwoners komen terug naar de bakfiets om te vertellen waar ze mee zitten”, aldus Ans.</a:t>
            </a:r>
            <a:endParaRPr lang="en-US"/>
          </a:p>
        </p:txBody>
      </p:sp>
      <p:sp>
        <p:nvSpPr>
          <p:cNvPr id="4" name="Tekstvak 3">
            <a:extLst>
              <a:ext uri="{FF2B5EF4-FFF2-40B4-BE49-F238E27FC236}">
                <a16:creationId xmlns:a16="http://schemas.microsoft.com/office/drawing/2014/main" id="{D1954F8B-79F1-437C-8BA2-9875C9F46E00}"/>
              </a:ext>
            </a:extLst>
          </p:cNvPr>
          <p:cNvSpPr txBox="1"/>
          <p:nvPr/>
        </p:nvSpPr>
        <p:spPr>
          <a:xfrm>
            <a:off x="3468709" y="4144851"/>
            <a:ext cx="8163058" cy="240065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222222"/>
                </a:solidFill>
                <a:latin typeface="verdana"/>
                <a:ea typeface="verdana"/>
                <a:cs typeface="verdana"/>
              </a:rPr>
              <a:t>Gezondheid</a:t>
            </a:r>
            <a:br>
              <a:rPr lang="en-US"/>
            </a:br>
            <a:r>
              <a:rPr lang="en-US" sz="1200">
                <a:solidFill>
                  <a:srgbClr val="222222"/>
                </a:solidFill>
                <a:latin typeface="verdana"/>
                <a:ea typeface="verdana"/>
                <a:cs typeface="verdana"/>
              </a:rPr>
              <a:t>De </a:t>
            </a:r>
            <a:r>
              <a:rPr lang="en-US" sz="1200">
                <a:solidFill>
                  <a:srgbClr val="005599"/>
                </a:solidFill>
                <a:latin typeface="verdana"/>
                <a:ea typeface="verdana"/>
                <a:cs typeface="verdana"/>
                <a:hlinkClick r:id="rId3"/>
              </a:rPr>
              <a:t>herstructurering</a:t>
            </a:r>
            <a:r>
              <a:rPr lang="en-US" sz="1200">
                <a:solidFill>
                  <a:srgbClr val="222222"/>
                </a:solidFill>
                <a:latin typeface="verdana"/>
                <a:ea typeface="verdana"/>
                <a:cs typeface="verdana"/>
              </a:rPr>
              <a:t> had </a:t>
            </a:r>
            <a:r>
              <a:rPr lang="en-US" sz="1200" err="1">
                <a:solidFill>
                  <a:srgbClr val="222222"/>
                </a:solidFill>
                <a:latin typeface="verdana"/>
                <a:ea typeface="verdana"/>
                <a:cs typeface="verdana"/>
              </a:rPr>
              <a:t>ook</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voordelen</a:t>
            </a:r>
            <a:r>
              <a:rPr lang="en-US" sz="1200">
                <a:solidFill>
                  <a:srgbClr val="222222"/>
                </a:solidFill>
                <a:latin typeface="verdana"/>
                <a:ea typeface="verdana"/>
                <a:cs typeface="verdana"/>
              </a:rPr>
              <a:t>. Zo is de </a:t>
            </a:r>
            <a:r>
              <a:rPr lang="en-US" sz="1200" err="1">
                <a:solidFill>
                  <a:srgbClr val="222222"/>
                </a:solidFill>
                <a:latin typeface="verdana"/>
                <a:ea typeface="verdana"/>
                <a:cs typeface="verdana"/>
              </a:rPr>
              <a:t>wijk</a:t>
            </a:r>
            <a:r>
              <a:rPr lang="en-US" sz="1200">
                <a:solidFill>
                  <a:srgbClr val="222222"/>
                </a:solidFill>
                <a:latin typeface="verdana"/>
                <a:ea typeface="verdana"/>
                <a:cs typeface="verdana"/>
              </a:rPr>
              <a:t> nu ‘</a:t>
            </a:r>
            <a:r>
              <a:rPr lang="en-US" sz="1200" err="1">
                <a:solidFill>
                  <a:srgbClr val="222222"/>
                </a:solidFill>
                <a:latin typeface="verdana"/>
                <a:ea typeface="verdana"/>
                <a:cs typeface="verdana"/>
              </a:rPr>
              <a:t>gezonder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Sommige</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huizen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hadden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tien</a:t>
            </a:r>
            <a:r>
              <a:rPr lang="en-US">
                <a:solidFill>
                  <a:srgbClr val="222222"/>
                </a:solidFill>
                <a:latin typeface="arial"/>
                <a:cs typeface="arial"/>
              </a:rPr>
              <a:t> </a:t>
            </a:r>
            <a:r>
              <a:rPr lang="en-US" sz="1200" err="1">
                <a:solidFill>
                  <a:srgbClr val="222222"/>
                </a:solidFill>
                <a:latin typeface="verdana"/>
                <a:ea typeface="verdana"/>
                <a:cs typeface="verdana"/>
              </a:rPr>
              <a:t>jaar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geleden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geen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isolatie</a:t>
            </a:r>
            <a:r>
              <a:rPr lang="en-US" sz="1200">
                <a:solidFill>
                  <a:srgbClr val="222222"/>
                </a:solidFill>
                <a:latin typeface="verdana"/>
                <a:ea typeface="verdana"/>
                <a:cs typeface="verdana"/>
              </a:rPr>
              <a:t> en </a:t>
            </a:r>
            <a:r>
              <a:rPr lang="en-US" sz="1200" err="1">
                <a:solidFill>
                  <a:srgbClr val="222222"/>
                </a:solidFill>
                <a:latin typeface="verdana"/>
                <a:ea typeface="verdana"/>
                <a:cs typeface="verdana"/>
              </a:rPr>
              <a:t>verwarming</a:t>
            </a:r>
            <a:r>
              <a:rPr lang="en-US" sz="1200">
                <a:solidFill>
                  <a:srgbClr val="222222"/>
                </a:solidFill>
                <a:latin typeface="verdana"/>
                <a:ea typeface="verdana"/>
                <a:cs typeface="verdana"/>
              </a:rPr>
              <a:t>. En de </a:t>
            </a:r>
            <a:r>
              <a:rPr lang="en-US" sz="1200" err="1">
                <a:solidFill>
                  <a:srgbClr val="222222"/>
                </a:solidFill>
                <a:latin typeface="verdana"/>
                <a:ea typeface="verdana"/>
                <a:cs typeface="verdana"/>
              </a:rPr>
              <a:t>uitstraling</a:t>
            </a:r>
            <a:r>
              <a:rPr lang="en-US" sz="1200">
                <a:solidFill>
                  <a:srgbClr val="222222"/>
                </a:solidFill>
                <a:latin typeface="verdana"/>
                <a:ea typeface="verdana"/>
                <a:cs typeface="verdana"/>
              </a:rPr>
              <a:t> is </a:t>
            </a:r>
            <a:r>
              <a:rPr lang="en-US" sz="1200" err="1">
                <a:solidFill>
                  <a:srgbClr val="222222"/>
                </a:solidFill>
                <a:latin typeface="verdana"/>
                <a:ea typeface="verdana"/>
                <a:cs typeface="verdana"/>
              </a:rPr>
              <a:t>beter</a:t>
            </a:r>
            <a:r>
              <a:rPr lang="en-US" sz="1200">
                <a:solidFill>
                  <a:srgbClr val="222222"/>
                </a:solidFill>
                <a:latin typeface="verdana"/>
                <a:ea typeface="verdana"/>
                <a:cs typeface="verdana"/>
              </a:rPr>
              <a:t>. Het is </a:t>
            </a:r>
            <a:r>
              <a:rPr lang="en-US" sz="1200" err="1">
                <a:solidFill>
                  <a:srgbClr val="222222"/>
                </a:solidFill>
                <a:latin typeface="verdana"/>
                <a:ea typeface="verdana"/>
                <a:cs typeface="verdana"/>
              </a:rPr>
              <a:t>schoner</a:t>
            </a:r>
            <a:r>
              <a:rPr lang="en-US" sz="1200">
                <a:solidFill>
                  <a:srgbClr val="222222"/>
                </a:solidFill>
                <a:latin typeface="verdana"/>
                <a:ea typeface="verdana"/>
                <a:cs typeface="verdana"/>
              </a:rPr>
              <a:t> en </a:t>
            </a:r>
            <a:r>
              <a:rPr lang="en-US" sz="1200" err="1">
                <a:solidFill>
                  <a:srgbClr val="222222"/>
                </a:solidFill>
                <a:latin typeface="verdana"/>
                <a:ea typeface="verdana"/>
                <a:cs typeface="verdana"/>
              </a:rPr>
              <a:t>er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zijn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meer</a:t>
            </a:r>
            <a:r>
              <a:rPr lang="en-US">
                <a:solidFill>
                  <a:srgbClr val="222222"/>
                </a:solidFill>
                <a:latin typeface="arial"/>
                <a:cs typeface="arial"/>
              </a:rPr>
              <a:t> </a:t>
            </a:r>
            <a:r>
              <a:rPr lang="en-US" sz="1200" err="1">
                <a:solidFill>
                  <a:srgbClr val="222222"/>
                </a:solidFill>
                <a:latin typeface="verdana"/>
                <a:ea typeface="verdana"/>
                <a:cs typeface="verdana"/>
              </a:rPr>
              <a:t>grasvelden</a:t>
            </a:r>
            <a:r>
              <a:rPr lang="en-US" sz="1200">
                <a:solidFill>
                  <a:srgbClr val="222222"/>
                </a:solidFill>
                <a:latin typeface="verdana"/>
                <a:ea typeface="verdana"/>
                <a:cs typeface="verdana"/>
              </a:rPr>
              <a:t>.”</a:t>
            </a:r>
            <a:r>
              <a:rPr lang="en-US">
                <a:solidFill>
                  <a:srgbClr val="222222"/>
                </a:solidFill>
                <a:latin typeface="arial"/>
                <a:cs typeface="arial"/>
              </a:rPr>
              <a:t> </a:t>
            </a:r>
            <a:r>
              <a:rPr lang="en-US" sz="1200">
                <a:solidFill>
                  <a:srgbClr val="222222"/>
                </a:solidFill>
                <a:latin typeface="verdana"/>
                <a:ea typeface="verdana"/>
                <a:cs typeface="verdana"/>
              </a:rPr>
              <a:t>Het </a:t>
            </a:r>
            <a:r>
              <a:rPr lang="en-US" sz="1200" err="1">
                <a:solidFill>
                  <a:srgbClr val="222222"/>
                </a:solidFill>
                <a:latin typeface="verdana"/>
                <a:ea typeface="verdana"/>
                <a:cs typeface="verdana"/>
              </a:rPr>
              <a:t>plein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omgeven</a:t>
            </a:r>
            <a:r>
              <a:rPr lang="en-US" sz="1200">
                <a:solidFill>
                  <a:srgbClr val="222222"/>
                </a:solidFill>
                <a:latin typeface="verdana"/>
                <a:ea typeface="verdana"/>
                <a:cs typeface="verdana"/>
              </a:rPr>
              <a:t> door de </a:t>
            </a:r>
            <a:r>
              <a:rPr lang="en-US" sz="1200" err="1">
                <a:solidFill>
                  <a:srgbClr val="222222"/>
                </a:solidFill>
                <a:latin typeface="verdana"/>
                <a:ea typeface="verdana"/>
                <a:cs typeface="verdana"/>
              </a:rPr>
              <a:t>Snelliusstraat</a:t>
            </a:r>
            <a:r>
              <a:rPr lang="en-US" sz="1200">
                <a:solidFill>
                  <a:srgbClr val="222222"/>
                </a:solidFill>
                <a:latin typeface="verdana"/>
                <a:ea typeface="verdana"/>
                <a:cs typeface="verdana"/>
              </a:rPr>
              <a:t>, Cornelis van </a:t>
            </a:r>
            <a:r>
              <a:rPr lang="en-US" sz="1200" err="1">
                <a:solidFill>
                  <a:srgbClr val="222222"/>
                </a:solidFill>
                <a:latin typeface="verdana"/>
                <a:ea typeface="verdana"/>
                <a:cs typeface="verdana"/>
              </a:rPr>
              <a:t>Uitgeeststraat</a:t>
            </a:r>
            <a:r>
              <a:rPr lang="en-US" sz="1200">
                <a:solidFill>
                  <a:srgbClr val="222222"/>
                </a:solidFill>
                <a:latin typeface="verdana"/>
                <a:ea typeface="verdana"/>
                <a:cs typeface="verdana"/>
              </a:rPr>
              <a:t> en Simon </a:t>
            </a:r>
            <a:r>
              <a:rPr lang="en-US" sz="1200" err="1">
                <a:solidFill>
                  <a:srgbClr val="222222"/>
                </a:solidFill>
                <a:latin typeface="verdana"/>
                <a:ea typeface="verdana"/>
                <a:cs typeface="verdana"/>
              </a:rPr>
              <a:t>Stevinstraat</a:t>
            </a:r>
            <a:r>
              <a:rPr lang="en-US" sz="1200">
                <a:solidFill>
                  <a:srgbClr val="222222"/>
                </a:solidFill>
                <a:latin typeface="verdana"/>
                <a:ea typeface="verdana"/>
                <a:cs typeface="verdana"/>
              </a:rPr>
              <a:t> (in</a:t>
            </a:r>
            <a:r>
              <a:rPr lang="en-US">
                <a:solidFill>
                  <a:srgbClr val="222222"/>
                </a:solidFill>
                <a:latin typeface="arial"/>
                <a:cs typeface="arial"/>
              </a:rPr>
              <a:t> </a:t>
            </a:r>
            <a:r>
              <a:rPr lang="en-US" sz="1200">
                <a:solidFill>
                  <a:srgbClr val="222222"/>
                </a:solidFill>
                <a:latin typeface="verdana"/>
                <a:ea typeface="verdana"/>
                <a:cs typeface="verdana"/>
              </a:rPr>
              <a:t>de </a:t>
            </a:r>
            <a:r>
              <a:rPr lang="en-US" sz="1200" err="1">
                <a:solidFill>
                  <a:srgbClr val="222222"/>
                </a:solidFill>
                <a:latin typeface="verdana"/>
                <a:ea typeface="verdana"/>
                <a:cs typeface="verdana"/>
              </a:rPr>
              <a:t>volksmond</a:t>
            </a:r>
            <a:r>
              <a:rPr lang="en-US" sz="1200">
                <a:solidFill>
                  <a:srgbClr val="222222"/>
                </a:solidFill>
                <a:latin typeface="verdana"/>
                <a:ea typeface="verdana"/>
                <a:cs typeface="verdana"/>
              </a:rPr>
              <a:t> ‘het Willie </a:t>
            </a:r>
            <a:r>
              <a:rPr lang="en-US" sz="1200" err="1">
                <a:solidFill>
                  <a:srgbClr val="222222"/>
                </a:solidFill>
                <a:latin typeface="verdana"/>
                <a:ea typeface="verdana"/>
                <a:cs typeface="verdana"/>
              </a:rPr>
              <a:t>Wortelplein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genoemd</a:t>
            </a:r>
            <a:r>
              <a:rPr lang="en-US" sz="1200">
                <a:solidFill>
                  <a:srgbClr val="222222"/>
                </a:solidFill>
                <a:latin typeface="verdana"/>
                <a:ea typeface="verdana"/>
                <a:cs typeface="verdana"/>
              </a:rPr>
              <a:t>) is nu </a:t>
            </a:r>
            <a:r>
              <a:rPr lang="en-US" sz="1200" err="1">
                <a:solidFill>
                  <a:srgbClr val="222222"/>
                </a:solidFill>
                <a:latin typeface="verdana"/>
                <a:ea typeface="verdana"/>
                <a:cs typeface="verdana"/>
              </a:rPr>
              <a:t>een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speelplein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voor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kinderen</a:t>
            </a:r>
            <a:r>
              <a:rPr lang="en-US" sz="1200">
                <a:solidFill>
                  <a:srgbClr val="222222"/>
                </a:solidFill>
                <a:latin typeface="verdana"/>
                <a:ea typeface="verdana"/>
                <a:cs typeface="verdana"/>
              </a:rPr>
              <a:t>. “In het begin</a:t>
            </a:r>
            <a:r>
              <a:rPr lang="en-US">
                <a:solidFill>
                  <a:srgbClr val="222222"/>
                </a:solidFill>
                <a:latin typeface="arial"/>
                <a:cs typeface="arial"/>
              </a:rPr>
              <a:t> </a:t>
            </a:r>
            <a:r>
              <a:rPr lang="en-US" sz="1200">
                <a:solidFill>
                  <a:srgbClr val="222222"/>
                </a:solidFill>
                <a:latin typeface="verdana"/>
                <a:ea typeface="verdana"/>
                <a:cs typeface="verdana"/>
              </a:rPr>
              <a:t>van de </a:t>
            </a:r>
            <a:r>
              <a:rPr lang="en-US" sz="1200" err="1">
                <a:solidFill>
                  <a:srgbClr val="222222"/>
                </a:solidFill>
                <a:latin typeface="verdana"/>
                <a:ea typeface="verdana"/>
                <a:cs typeface="verdana"/>
              </a:rPr>
              <a:t>herstructurering</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hingen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daar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jongeren</a:t>
            </a:r>
            <a:r>
              <a:rPr lang="en-US" sz="1200">
                <a:solidFill>
                  <a:srgbClr val="222222"/>
                </a:solidFill>
                <a:latin typeface="verdana"/>
                <a:ea typeface="verdana"/>
                <a:cs typeface="verdana"/>
              </a:rPr>
              <a:t> tot </a:t>
            </a:r>
            <a:r>
              <a:rPr lang="en-US" sz="1200" err="1">
                <a:solidFill>
                  <a:srgbClr val="222222"/>
                </a:solidFill>
                <a:latin typeface="verdana"/>
                <a:ea typeface="verdana"/>
                <a:cs typeface="verdana"/>
              </a:rPr>
              <a:t>laat</a:t>
            </a:r>
            <a:r>
              <a:rPr lang="en-US" sz="1200">
                <a:solidFill>
                  <a:srgbClr val="222222"/>
                </a:solidFill>
                <a:latin typeface="verdana"/>
                <a:ea typeface="verdana"/>
                <a:cs typeface="verdana"/>
              </a:rPr>
              <a:t> in de </a:t>
            </a:r>
            <a:r>
              <a:rPr lang="en-US" sz="1200" err="1">
                <a:solidFill>
                  <a:srgbClr val="222222"/>
                </a:solidFill>
                <a:latin typeface="verdana"/>
                <a:ea typeface="verdana"/>
                <a:cs typeface="verdana"/>
              </a:rPr>
              <a:t>nacht</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Er</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werd</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ook</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gedeald</a:t>
            </a:r>
            <a:r>
              <a:rPr lang="en-US" sz="1200">
                <a:solidFill>
                  <a:srgbClr val="222222"/>
                </a:solidFill>
                <a:latin typeface="verdana"/>
                <a:ea typeface="verdana"/>
                <a:cs typeface="verdana"/>
              </a:rPr>
              <a:t>. Nu </a:t>
            </a:r>
            <a:r>
              <a:rPr lang="en-US" sz="1200" err="1">
                <a:solidFill>
                  <a:srgbClr val="222222"/>
                </a:solidFill>
                <a:latin typeface="verdana"/>
                <a:ea typeface="verdana"/>
                <a:cs typeface="verdana"/>
              </a:rPr>
              <a:t>hebben</a:t>
            </a:r>
            <a:r>
              <a:rPr lang="en-US">
                <a:solidFill>
                  <a:srgbClr val="222222"/>
                </a:solidFill>
                <a:latin typeface="arial"/>
                <a:cs typeface="arial"/>
              </a:rPr>
              <a:t> </a:t>
            </a:r>
            <a:r>
              <a:rPr lang="en-US" sz="1200">
                <a:solidFill>
                  <a:srgbClr val="222222"/>
                </a:solidFill>
                <a:latin typeface="verdana"/>
                <a:ea typeface="verdana"/>
                <a:cs typeface="verdana"/>
              </a:rPr>
              <a:t>we met </a:t>
            </a:r>
            <a:r>
              <a:rPr lang="en-US" sz="1200" err="1">
                <a:solidFill>
                  <a:srgbClr val="222222"/>
                </a:solidFill>
                <a:latin typeface="verdana"/>
                <a:ea typeface="verdana"/>
                <a:cs typeface="verdana"/>
              </a:rPr>
              <a:t>gemeente</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politie</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wijkbewoners</a:t>
            </a:r>
            <a:r>
              <a:rPr lang="en-US" sz="1200">
                <a:solidFill>
                  <a:srgbClr val="222222"/>
                </a:solidFill>
                <a:latin typeface="verdana"/>
                <a:ea typeface="verdana"/>
                <a:cs typeface="verdana"/>
              </a:rPr>
              <a:t> en </a:t>
            </a:r>
            <a:r>
              <a:rPr lang="en-US" sz="1200" err="1">
                <a:solidFill>
                  <a:srgbClr val="222222"/>
                </a:solidFill>
                <a:latin typeface="verdana"/>
                <a:ea typeface="verdana"/>
                <a:cs typeface="verdana"/>
              </a:rPr>
              <a:t>jeugdwerk</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geregeld</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dat</a:t>
            </a:r>
            <a:r>
              <a:rPr lang="en-US" sz="1200">
                <a:solidFill>
                  <a:srgbClr val="222222"/>
                </a:solidFill>
                <a:latin typeface="verdana"/>
                <a:ea typeface="verdana"/>
                <a:cs typeface="verdana"/>
              </a:rPr>
              <a:t> de </a:t>
            </a:r>
            <a:r>
              <a:rPr lang="en-US" sz="1200" err="1">
                <a:solidFill>
                  <a:srgbClr val="222222"/>
                </a:solidFill>
                <a:latin typeface="verdana"/>
                <a:ea typeface="verdana"/>
                <a:cs typeface="verdana"/>
              </a:rPr>
              <a:t>jongeren</a:t>
            </a:r>
            <a:r>
              <a:rPr lang="en-US" sz="1200">
                <a:solidFill>
                  <a:srgbClr val="222222"/>
                </a:solidFill>
                <a:latin typeface="verdana"/>
                <a:ea typeface="verdana"/>
                <a:cs typeface="verdana"/>
              </a:rPr>
              <a:t> op </a:t>
            </a:r>
            <a:r>
              <a:rPr lang="en-US" sz="1200" err="1">
                <a:solidFill>
                  <a:srgbClr val="222222"/>
                </a:solidFill>
                <a:latin typeface="verdana"/>
                <a:ea typeface="verdana"/>
                <a:cs typeface="verdana"/>
              </a:rPr>
              <a:t>dinsdagavond</a:t>
            </a:r>
            <a:r>
              <a:rPr lang="en-US">
                <a:solidFill>
                  <a:srgbClr val="222222"/>
                </a:solidFill>
                <a:latin typeface="arial"/>
                <a:cs typeface="arial"/>
              </a:rPr>
              <a:t> </a:t>
            </a:r>
            <a:r>
              <a:rPr lang="en-US" sz="1200">
                <a:solidFill>
                  <a:srgbClr val="222222"/>
                </a:solidFill>
                <a:latin typeface="verdana"/>
                <a:ea typeface="verdana"/>
                <a:cs typeface="verdana"/>
              </a:rPr>
              <a:t>in de </a:t>
            </a:r>
            <a:r>
              <a:rPr lang="en-US" sz="1200" err="1">
                <a:solidFill>
                  <a:srgbClr val="222222"/>
                </a:solidFill>
                <a:latin typeface="verdana"/>
                <a:ea typeface="verdana"/>
                <a:cs typeface="verdana"/>
              </a:rPr>
              <a:t>sportzaal</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mogen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hangen</a:t>
            </a:r>
            <a:r>
              <a:rPr lang="en-US" sz="1200">
                <a:solidFill>
                  <a:srgbClr val="222222"/>
                </a:solidFill>
                <a:latin typeface="verdana"/>
                <a:ea typeface="verdana"/>
                <a:cs typeface="verdana"/>
              </a:rPr>
              <a:t>’. Hoe minder </a:t>
            </a:r>
            <a:r>
              <a:rPr lang="en-US" sz="1200" err="1">
                <a:solidFill>
                  <a:srgbClr val="222222"/>
                </a:solidFill>
                <a:latin typeface="verdana"/>
                <a:ea typeface="verdana"/>
                <a:cs typeface="verdana"/>
              </a:rPr>
              <a:t>overlast</a:t>
            </a:r>
            <a:r>
              <a:rPr lang="en-US" sz="1200">
                <a:solidFill>
                  <a:srgbClr val="222222"/>
                </a:solidFill>
                <a:latin typeface="verdana"/>
                <a:ea typeface="verdana"/>
                <a:cs typeface="verdana"/>
              </a:rPr>
              <a:t> ze </a:t>
            </a:r>
            <a:r>
              <a:rPr lang="en-US" sz="1200" err="1">
                <a:solidFill>
                  <a:srgbClr val="222222"/>
                </a:solidFill>
                <a:latin typeface="verdana"/>
                <a:ea typeface="verdana"/>
                <a:cs typeface="verdana"/>
              </a:rPr>
              <a:t>bezorgen</a:t>
            </a:r>
            <a:r>
              <a:rPr lang="en-US" sz="1200">
                <a:solidFill>
                  <a:srgbClr val="222222"/>
                </a:solidFill>
                <a:latin typeface="verdana"/>
                <a:ea typeface="verdana"/>
                <a:cs typeface="verdana"/>
              </a:rPr>
              <a:t>, hoe </a:t>
            </a:r>
            <a:r>
              <a:rPr lang="en-US" sz="1200" err="1">
                <a:solidFill>
                  <a:srgbClr val="222222"/>
                </a:solidFill>
                <a:latin typeface="verdana"/>
                <a:ea typeface="verdana"/>
                <a:cs typeface="verdana"/>
              </a:rPr>
              <a:t>langer</a:t>
            </a:r>
            <a:r>
              <a:rPr lang="en-US" sz="1200">
                <a:solidFill>
                  <a:srgbClr val="222222"/>
                </a:solidFill>
                <a:latin typeface="verdana"/>
                <a:ea typeface="verdana"/>
                <a:cs typeface="verdana"/>
              </a:rPr>
              <a:t> ze in de </a:t>
            </a:r>
            <a:r>
              <a:rPr lang="en-US" sz="1200" err="1">
                <a:solidFill>
                  <a:srgbClr val="222222"/>
                </a:solidFill>
                <a:latin typeface="verdana"/>
                <a:ea typeface="verdana"/>
                <a:cs typeface="verdana"/>
              </a:rPr>
              <a:t>sportzaal</a:t>
            </a:r>
            <a:r>
              <a:rPr lang="en-US">
                <a:solidFill>
                  <a:srgbClr val="222222"/>
                </a:solidFill>
                <a:latin typeface="arial"/>
                <a:cs typeface="arial"/>
              </a:rPr>
              <a:t> </a:t>
            </a:r>
            <a:r>
              <a:rPr lang="en-US" sz="1200" err="1">
                <a:solidFill>
                  <a:srgbClr val="222222"/>
                </a:solidFill>
                <a:latin typeface="verdana"/>
                <a:ea typeface="verdana"/>
                <a:cs typeface="verdana"/>
              </a:rPr>
              <a:t>mogen</a:t>
            </a:r>
            <a:r>
              <a:rPr lang="en-US" sz="1200">
                <a:solidFill>
                  <a:srgbClr val="222222"/>
                </a:solidFill>
                <a:latin typeface="verdana"/>
                <a:ea typeface="verdana"/>
                <a:cs typeface="verdana"/>
              </a:rPr>
              <a:t> </a:t>
            </a:r>
            <a:r>
              <a:rPr lang="en-US" sz="1200" err="1">
                <a:solidFill>
                  <a:srgbClr val="222222"/>
                </a:solidFill>
                <a:latin typeface="verdana"/>
                <a:ea typeface="verdana"/>
                <a:cs typeface="verdana"/>
              </a:rPr>
              <a:t>zitten</a:t>
            </a:r>
            <a:r>
              <a:rPr lang="en-US" sz="1200">
                <a:solidFill>
                  <a:srgbClr val="222222"/>
                </a:solidFill>
                <a:latin typeface="verdana"/>
                <a:ea typeface="verdana"/>
                <a:cs typeface="verdana"/>
              </a:rPr>
              <a:t>.”</a:t>
            </a:r>
            <a:endParaRPr lang="en-US"/>
          </a:p>
        </p:txBody>
      </p:sp>
      <p:sp>
        <p:nvSpPr>
          <p:cNvPr id="5" name="Tekstvak 4">
            <a:extLst>
              <a:ext uri="{FF2B5EF4-FFF2-40B4-BE49-F238E27FC236}">
                <a16:creationId xmlns:a16="http://schemas.microsoft.com/office/drawing/2014/main" id="{D44F184E-3E54-4E71-A838-FF0AE7E23D4E}"/>
              </a:ext>
            </a:extLst>
          </p:cNvPr>
          <p:cNvSpPr txBox="1"/>
          <p:nvPr/>
        </p:nvSpPr>
        <p:spPr>
          <a:xfrm>
            <a:off x="2792569" y="302654"/>
            <a:ext cx="793767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hlinkClick r:id="rId4"/>
              </a:rPr>
              <a:t>https://brabantsdagblad.typepad.com/gevoel_van_het_zuiderkwar/2013/04/de-volksbuurt-is-niet-meer.html</a:t>
            </a:r>
            <a:endParaRPr lang="en-US"/>
          </a:p>
        </p:txBody>
      </p:sp>
    </p:spTree>
    <p:extLst>
      <p:ext uri="{BB962C8B-B14F-4D97-AF65-F5344CB8AC3E}">
        <p14:creationId xmlns:p14="http://schemas.microsoft.com/office/powerpoint/2010/main" val="137504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60007-7124-47BF-AC7A-135AF5C082F7}"/>
              </a:ext>
            </a:extLst>
          </p:cNvPr>
          <p:cNvSpPr/>
          <p:nvPr/>
        </p:nvSpPr>
        <p:spPr>
          <a:xfrm>
            <a:off x="952870" y="1153872"/>
            <a:ext cx="3497802" cy="954107"/>
          </a:xfrm>
          <a:prstGeom prst="rect">
            <a:avLst/>
          </a:prstGeom>
        </p:spPr>
        <p:txBody>
          <a:bodyPr wrap="square">
            <a:spAutoFit/>
          </a:bodyPr>
          <a:lstStyle/>
          <a:p>
            <a:r>
              <a:rPr lang="nl-NL" sz="2800"/>
              <a:t>Op onderzoek </a:t>
            </a:r>
          </a:p>
          <a:p>
            <a:r>
              <a:rPr lang="nl-NL" sz="2800"/>
              <a:t>Uitleg over opdracht</a:t>
            </a:r>
          </a:p>
        </p:txBody>
      </p:sp>
      <p:sp>
        <p:nvSpPr>
          <p:cNvPr id="3" name="Rechthoek 2">
            <a:extLst>
              <a:ext uri="{FF2B5EF4-FFF2-40B4-BE49-F238E27FC236}">
                <a16:creationId xmlns:a16="http://schemas.microsoft.com/office/drawing/2014/main" id="{3250D3CC-6DA7-4229-9051-CB3A42623339}"/>
              </a:ext>
            </a:extLst>
          </p:cNvPr>
          <p:cNvSpPr/>
          <p:nvPr/>
        </p:nvSpPr>
        <p:spPr>
          <a:xfrm>
            <a:off x="5616605" y="340643"/>
            <a:ext cx="6096000" cy="1200329"/>
          </a:xfrm>
          <a:prstGeom prst="rect">
            <a:avLst/>
          </a:prstGeom>
        </p:spPr>
        <p:txBody>
          <a:bodyPr>
            <a:spAutoFit/>
          </a:bodyPr>
          <a:lstStyle/>
          <a:p>
            <a:r>
              <a:rPr lang="nl-NL" dirty="0"/>
              <a:t>Vraag 1:</a:t>
            </a:r>
          </a:p>
          <a:p>
            <a:r>
              <a:rPr lang="nl-NL" dirty="0"/>
              <a:t>Zoek in het afgebakende gebied drie voorbeelden van ‘het vergroten van de leefbaarheid door recente ingrepen in de ruimtelijke ordening’. Beschrijf ze kort en maak foto’s! </a:t>
            </a:r>
          </a:p>
        </p:txBody>
      </p:sp>
      <p:sp>
        <p:nvSpPr>
          <p:cNvPr id="4" name="Rechthoek 3">
            <a:extLst>
              <a:ext uri="{FF2B5EF4-FFF2-40B4-BE49-F238E27FC236}">
                <a16:creationId xmlns:a16="http://schemas.microsoft.com/office/drawing/2014/main" id="{4165DFE9-7B12-4481-9082-B040F846CA62}"/>
              </a:ext>
            </a:extLst>
          </p:cNvPr>
          <p:cNvSpPr/>
          <p:nvPr/>
        </p:nvSpPr>
        <p:spPr>
          <a:xfrm>
            <a:off x="5616605" y="2023321"/>
            <a:ext cx="6096000" cy="1200329"/>
          </a:xfrm>
          <a:prstGeom prst="rect">
            <a:avLst/>
          </a:prstGeom>
        </p:spPr>
        <p:txBody>
          <a:bodyPr>
            <a:spAutoFit/>
          </a:bodyPr>
          <a:lstStyle/>
          <a:p>
            <a:r>
              <a:rPr lang="nl-NL" dirty="0"/>
              <a:t>Vraag 2:</a:t>
            </a:r>
          </a:p>
          <a:p>
            <a:r>
              <a:rPr lang="nl-NL" dirty="0"/>
              <a:t>In deze wijk zie je duidelijk verschil tussen het oude en het nieuwe gedeelte. Zoek 5 grote verschillen en beschrijf die kort, maak er ook foto’s van. </a:t>
            </a:r>
          </a:p>
        </p:txBody>
      </p:sp>
      <p:sp>
        <p:nvSpPr>
          <p:cNvPr id="5" name="Rechthoek 4">
            <a:extLst>
              <a:ext uri="{FF2B5EF4-FFF2-40B4-BE49-F238E27FC236}">
                <a16:creationId xmlns:a16="http://schemas.microsoft.com/office/drawing/2014/main" id="{2D3402B4-293A-4AC2-9E74-F7B4637A954C}"/>
              </a:ext>
            </a:extLst>
          </p:cNvPr>
          <p:cNvSpPr/>
          <p:nvPr/>
        </p:nvSpPr>
        <p:spPr>
          <a:xfrm>
            <a:off x="5616605" y="3429000"/>
            <a:ext cx="5829670" cy="1477328"/>
          </a:xfrm>
          <a:prstGeom prst="rect">
            <a:avLst/>
          </a:prstGeom>
        </p:spPr>
        <p:txBody>
          <a:bodyPr wrap="square">
            <a:spAutoFit/>
          </a:bodyPr>
          <a:lstStyle/>
          <a:p>
            <a:r>
              <a:rPr lang="nl-NL" dirty="0"/>
              <a:t>Vraag 3:</a:t>
            </a:r>
          </a:p>
          <a:p>
            <a:r>
              <a:rPr lang="nl-NL" dirty="0"/>
              <a:t>Zoek minimaal 3  ruimtelijke functies / bestemmingen in dit gedeelte van de wijk. Welke zijn dat en op welke manier hebben ze invloed op de leefbaarheid van de wijk? Beschrijf dit kort.  </a:t>
            </a:r>
          </a:p>
        </p:txBody>
      </p:sp>
      <p:sp>
        <p:nvSpPr>
          <p:cNvPr id="6" name="Rechthoek 5">
            <a:extLst>
              <a:ext uri="{FF2B5EF4-FFF2-40B4-BE49-F238E27FC236}">
                <a16:creationId xmlns:a16="http://schemas.microsoft.com/office/drawing/2014/main" id="{C110DBCE-EA92-453E-BD08-3E7C31045E43}"/>
              </a:ext>
            </a:extLst>
          </p:cNvPr>
          <p:cNvSpPr/>
          <p:nvPr/>
        </p:nvSpPr>
        <p:spPr>
          <a:xfrm>
            <a:off x="5616605" y="5040029"/>
            <a:ext cx="5755690" cy="1477328"/>
          </a:xfrm>
          <a:prstGeom prst="rect">
            <a:avLst/>
          </a:prstGeom>
        </p:spPr>
        <p:txBody>
          <a:bodyPr wrap="square">
            <a:spAutoFit/>
          </a:bodyPr>
          <a:lstStyle/>
          <a:p>
            <a:r>
              <a:rPr lang="nl-NL" dirty="0"/>
              <a:t>Vraag 4: </a:t>
            </a:r>
          </a:p>
          <a:p>
            <a:r>
              <a:rPr lang="nl-NL" dirty="0"/>
              <a:t>Op welke manier zie je dat er bij de inrichting van deze wijk gezorgd is voor een duurzame toekomst van deze wijk? Zoek minstens drie voorbeelden, beschrijf ze en maak er een foto van! </a:t>
            </a:r>
          </a:p>
        </p:txBody>
      </p:sp>
      <p:sp>
        <p:nvSpPr>
          <p:cNvPr id="7" name="Ovaal 6">
            <a:extLst>
              <a:ext uri="{FF2B5EF4-FFF2-40B4-BE49-F238E27FC236}">
                <a16:creationId xmlns:a16="http://schemas.microsoft.com/office/drawing/2014/main" id="{EA4E3179-AABF-4C4C-93D7-387FC2AB704B}"/>
              </a:ext>
            </a:extLst>
          </p:cNvPr>
          <p:cNvSpPr/>
          <p:nvPr/>
        </p:nvSpPr>
        <p:spPr>
          <a:xfrm rot="20337793">
            <a:off x="1784412" y="2627790"/>
            <a:ext cx="2885242" cy="2210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In groepjes van </a:t>
            </a:r>
          </a:p>
          <a:p>
            <a:pPr algn="ctr"/>
            <a:r>
              <a:rPr lang="nl-NL" sz="2800"/>
              <a:t>3 of 4!</a:t>
            </a:r>
          </a:p>
        </p:txBody>
      </p:sp>
    </p:spTree>
    <p:extLst>
      <p:ext uri="{BB962C8B-B14F-4D97-AF65-F5344CB8AC3E}">
        <p14:creationId xmlns:p14="http://schemas.microsoft.com/office/powerpoint/2010/main" val="146661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752AF9C5-5C36-49D2-A927-138C0B64445E}"/>
              </a:ext>
            </a:extLst>
          </p:cNvPr>
          <p:cNvSpPr/>
          <p:nvPr/>
        </p:nvSpPr>
        <p:spPr>
          <a:xfrm rot="-900000">
            <a:off x="2032715" y="1190845"/>
            <a:ext cx="3500907" cy="26088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a:cs typeface="Calibri"/>
              </a:rPr>
              <a:t>Nog vragen?</a:t>
            </a:r>
            <a:endParaRPr lang="nl-NL" sz="4000">
              <a:cs typeface="Calibri"/>
            </a:endParaRPr>
          </a:p>
        </p:txBody>
      </p:sp>
      <p:sp>
        <p:nvSpPr>
          <p:cNvPr id="3" name="Pijl: rechts 2">
            <a:extLst>
              <a:ext uri="{FF2B5EF4-FFF2-40B4-BE49-F238E27FC236}">
                <a16:creationId xmlns:a16="http://schemas.microsoft.com/office/drawing/2014/main" id="{80F53282-CD62-41EF-BB76-EB2569DCA4BE}"/>
              </a:ext>
            </a:extLst>
          </p:cNvPr>
          <p:cNvSpPr/>
          <p:nvPr/>
        </p:nvSpPr>
        <p:spPr>
          <a:xfrm>
            <a:off x="6318488" y="3061250"/>
            <a:ext cx="5035253" cy="1804716"/>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err="1">
                <a:cs typeface="Calibri"/>
              </a:rPr>
              <a:t>Let's</a:t>
            </a:r>
            <a:r>
              <a:rPr lang="nl-NL" sz="4400">
                <a:cs typeface="Calibri"/>
              </a:rPr>
              <a:t> go! </a:t>
            </a:r>
            <a:endParaRPr lang="nl-NL" sz="4400"/>
          </a:p>
        </p:txBody>
      </p:sp>
    </p:spTree>
    <p:extLst>
      <p:ext uri="{BB962C8B-B14F-4D97-AF65-F5344CB8AC3E}">
        <p14:creationId xmlns:p14="http://schemas.microsoft.com/office/powerpoint/2010/main" val="187371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FA0CA58-236C-4D65-A3DA-5461C3392C26}"/>
              </a:ext>
            </a:extLst>
          </p:cNvPr>
          <p:cNvSpPr/>
          <p:nvPr/>
        </p:nvSpPr>
        <p:spPr>
          <a:xfrm>
            <a:off x="2826057" y="605813"/>
            <a:ext cx="7516427" cy="5410712"/>
          </a:xfrm>
          <a:prstGeom prst="rect">
            <a:avLst/>
          </a:prstGeom>
        </p:spPr>
        <p:txBody>
          <a:bodyPr wrap="square" anchor="t">
            <a:spAutoFit/>
          </a:bodyPr>
          <a:lstStyle/>
          <a:p>
            <a:pPr>
              <a:lnSpc>
                <a:spcPct val="107000"/>
              </a:lnSpc>
              <a:spcAft>
                <a:spcPts val="800"/>
              </a:spcAft>
            </a:pPr>
            <a:r>
              <a:rPr lang="nl-NL" sz="2800" dirty="0">
                <a:latin typeface="Calibri" panose="020F0502020204030204" pitchFamily="34" charset="0"/>
                <a:ea typeface="Calibri" panose="020F0502020204030204" pitchFamily="34" charset="0"/>
                <a:cs typeface="Times New Roman" panose="02020603050405020304" pitchFamily="18" charset="0"/>
              </a:rPr>
              <a:t>Programma vandaag:</a:t>
            </a:r>
          </a:p>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9.00 Soorten wijken</a:t>
            </a:r>
          </a:p>
          <a:p>
            <a:pPr marL="285750" indent="-285750">
              <a:lnSpc>
                <a:spcPct val="107000"/>
              </a:lnSpc>
              <a:spcAft>
                <a:spcPts val="800"/>
              </a:spcAft>
              <a:buFontTx/>
              <a:buChar char="-"/>
            </a:pPr>
            <a:r>
              <a:rPr lang="nl-NL" dirty="0">
                <a:latin typeface="Calibri" panose="020F0502020204030204" pitchFamily="34" charset="0"/>
                <a:ea typeface="Calibri" panose="020F0502020204030204" pitchFamily="34" charset="0"/>
                <a:cs typeface="Times New Roman" panose="02020603050405020304" pitchFamily="18" charset="0"/>
              </a:rPr>
              <a:t>Termen van toen &amp; nu</a:t>
            </a:r>
          </a:p>
          <a:p>
            <a:pPr marL="285750" indent="-285750">
              <a:lnSpc>
                <a:spcPct val="107000"/>
              </a:lnSpc>
              <a:spcAft>
                <a:spcPts val="800"/>
              </a:spcAft>
              <a:buFontTx/>
              <a:buChar char="-"/>
            </a:pPr>
            <a:r>
              <a:rPr lang="nl-NL" dirty="0">
                <a:latin typeface="Calibri" panose="020F0502020204030204" pitchFamily="34" charset="0"/>
                <a:ea typeface="Calibri" panose="020F0502020204030204" pitchFamily="34" charset="0"/>
                <a:cs typeface="Times New Roman" panose="02020603050405020304" pitchFamily="18" charset="0"/>
              </a:rPr>
              <a:t>Verdiepen in gebied van de Trouwlaan, Uitvindersbuurt en wijkcentrum Zuiderkwartier</a:t>
            </a:r>
          </a:p>
          <a:p>
            <a:pPr>
              <a:lnSpc>
                <a:spcPct val="107000"/>
              </a:lnSpc>
              <a:spcAft>
                <a:spcPts val="800"/>
              </a:spcAft>
            </a:pPr>
            <a:r>
              <a:rPr lang="nl-NL" b="1" dirty="0">
                <a:latin typeface="Calibri" panose="020F0502020204030204" pitchFamily="34" charset="0"/>
                <a:ea typeface="Calibri" panose="020F0502020204030204" pitchFamily="34" charset="0"/>
                <a:cs typeface="Times New Roman" panose="02020603050405020304" pitchFamily="18" charset="0"/>
              </a:rPr>
              <a:t>10.00 Op onderzoek </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Uitleg over opdracht, drie of vier groepen maken, afbakening van wijk  aangeven en rond 10.15 uur richting de Uitvindersbuurt</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r>
              <a:rPr lang="nl-NL" b="1" dirty="0">
                <a:latin typeface="Calibri" panose="020F0502020204030204" pitchFamily="34" charset="0"/>
                <a:ea typeface="Calibri" panose="020F0502020204030204" pitchFamily="34" charset="0"/>
                <a:cs typeface="Times New Roman" panose="02020603050405020304" pitchFamily="18" charset="0"/>
              </a:rPr>
              <a:t>10.30 Aankomst en op onderzoek uit</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r>
              <a:rPr lang="nl-NL" b="1" dirty="0">
                <a:latin typeface="Calibri" panose="020F0502020204030204" pitchFamily="34" charset="0"/>
                <a:ea typeface="Calibri" panose="020F0502020204030204" pitchFamily="34" charset="0"/>
                <a:cs typeface="Times New Roman" panose="02020603050405020304" pitchFamily="18" charset="0"/>
              </a:rPr>
              <a:t>11.15 Verzamelen en koffie bij het Zuiderkwartier </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Korte terugblik op opdracht &amp; antwoorden </a:t>
            </a:r>
          </a:p>
          <a:p>
            <a:pPr lvl="0">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Huiswerk is filmpje maken van de foto’s voor volgende week </a:t>
            </a:r>
          </a:p>
          <a:p>
            <a:pPr>
              <a:lnSpc>
                <a:spcPct val="107000"/>
              </a:lnSpc>
              <a:spcAft>
                <a:spcPts val="800"/>
              </a:spcAft>
            </a:pPr>
            <a:r>
              <a:rPr lang="nl-NL" b="1" dirty="0">
                <a:latin typeface="Calibri"/>
                <a:ea typeface="Calibri" panose="020F0502020204030204" pitchFamily="34" charset="0"/>
                <a:cs typeface="Times New Roman"/>
              </a:rPr>
              <a:t>11.50 Terugwandelen naar school </a:t>
            </a:r>
            <a:r>
              <a:rPr lang="nl-NL" dirty="0">
                <a:latin typeface="Calibri"/>
                <a:ea typeface="Calibri" panose="020F0502020204030204" pitchFamily="34" charset="0"/>
                <a:cs typeface="Times New Roman"/>
              </a:rPr>
              <a:t>en rond 12.15 terug voor de lunch </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06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A245E56-9DDB-4A6E-B72B-78CF074BB44D}"/>
              </a:ext>
            </a:extLst>
          </p:cNvPr>
          <p:cNvSpPr/>
          <p:nvPr/>
        </p:nvSpPr>
        <p:spPr>
          <a:xfrm>
            <a:off x="1192568" y="900335"/>
            <a:ext cx="6096000" cy="954107"/>
          </a:xfrm>
          <a:prstGeom prst="rect">
            <a:avLst/>
          </a:prstGeom>
        </p:spPr>
        <p:txBody>
          <a:bodyPr>
            <a:spAutoFit/>
          </a:bodyPr>
          <a:lstStyle/>
          <a:p>
            <a:r>
              <a:rPr lang="nl-NL" sz="2800"/>
              <a:t>Typeringen van wijken</a:t>
            </a:r>
          </a:p>
          <a:p>
            <a:r>
              <a:rPr lang="nl-NL" sz="2800"/>
              <a:t>Termen van toen &amp; nu</a:t>
            </a:r>
          </a:p>
        </p:txBody>
      </p:sp>
      <p:pic>
        <p:nvPicPr>
          <p:cNvPr id="3" name="Afbeelding 2">
            <a:extLst>
              <a:ext uri="{FF2B5EF4-FFF2-40B4-BE49-F238E27FC236}">
                <a16:creationId xmlns:a16="http://schemas.microsoft.com/office/drawing/2014/main" id="{A67C1433-88BE-4618-B9D9-65D4A91029E7}"/>
              </a:ext>
            </a:extLst>
          </p:cNvPr>
          <p:cNvPicPr>
            <a:picLocks noChangeAspect="1"/>
          </p:cNvPicPr>
          <p:nvPr/>
        </p:nvPicPr>
        <p:blipFill>
          <a:blip r:embed="rId2"/>
          <a:stretch>
            <a:fillRect/>
          </a:stretch>
        </p:blipFill>
        <p:spPr>
          <a:xfrm>
            <a:off x="1262988" y="2191926"/>
            <a:ext cx="3168679" cy="2108612"/>
          </a:xfrm>
          <a:prstGeom prst="rect">
            <a:avLst/>
          </a:prstGeom>
        </p:spPr>
      </p:pic>
      <p:pic>
        <p:nvPicPr>
          <p:cNvPr id="4" name="Afbeelding 3">
            <a:extLst>
              <a:ext uri="{FF2B5EF4-FFF2-40B4-BE49-F238E27FC236}">
                <a16:creationId xmlns:a16="http://schemas.microsoft.com/office/drawing/2014/main" id="{842765B5-3673-496F-9C9E-2C6118A5B47A}"/>
              </a:ext>
            </a:extLst>
          </p:cNvPr>
          <p:cNvPicPr>
            <a:picLocks noChangeAspect="1"/>
          </p:cNvPicPr>
          <p:nvPr/>
        </p:nvPicPr>
        <p:blipFill>
          <a:blip r:embed="rId3"/>
          <a:stretch>
            <a:fillRect/>
          </a:stretch>
        </p:blipFill>
        <p:spPr>
          <a:xfrm>
            <a:off x="4802077" y="2191926"/>
            <a:ext cx="3100228" cy="2108611"/>
          </a:xfrm>
          <a:prstGeom prst="rect">
            <a:avLst/>
          </a:prstGeom>
        </p:spPr>
      </p:pic>
      <p:pic>
        <p:nvPicPr>
          <p:cNvPr id="5" name="Afbeelding 4">
            <a:extLst>
              <a:ext uri="{FF2B5EF4-FFF2-40B4-BE49-F238E27FC236}">
                <a16:creationId xmlns:a16="http://schemas.microsoft.com/office/drawing/2014/main" id="{E311D60A-649B-4273-9916-56FA7E97C78A}"/>
              </a:ext>
            </a:extLst>
          </p:cNvPr>
          <p:cNvPicPr>
            <a:picLocks noChangeAspect="1"/>
          </p:cNvPicPr>
          <p:nvPr/>
        </p:nvPicPr>
        <p:blipFill>
          <a:blip r:embed="rId4"/>
          <a:stretch>
            <a:fillRect/>
          </a:stretch>
        </p:blipFill>
        <p:spPr>
          <a:xfrm>
            <a:off x="8116547" y="323084"/>
            <a:ext cx="3730619" cy="2108611"/>
          </a:xfrm>
          <a:prstGeom prst="rect">
            <a:avLst/>
          </a:prstGeom>
        </p:spPr>
      </p:pic>
      <p:pic>
        <p:nvPicPr>
          <p:cNvPr id="6" name="Afbeelding 5">
            <a:extLst>
              <a:ext uri="{FF2B5EF4-FFF2-40B4-BE49-F238E27FC236}">
                <a16:creationId xmlns:a16="http://schemas.microsoft.com/office/drawing/2014/main" id="{44DFDF58-6FDE-4145-A3AD-BD5B3C3C37F9}"/>
              </a:ext>
            </a:extLst>
          </p:cNvPr>
          <p:cNvPicPr>
            <a:picLocks noChangeAspect="1"/>
          </p:cNvPicPr>
          <p:nvPr/>
        </p:nvPicPr>
        <p:blipFill>
          <a:blip r:embed="rId5"/>
          <a:stretch>
            <a:fillRect/>
          </a:stretch>
        </p:blipFill>
        <p:spPr>
          <a:xfrm>
            <a:off x="4057095" y="4547605"/>
            <a:ext cx="3845210" cy="2153318"/>
          </a:xfrm>
          <a:prstGeom prst="rect">
            <a:avLst/>
          </a:prstGeom>
        </p:spPr>
      </p:pic>
      <p:pic>
        <p:nvPicPr>
          <p:cNvPr id="7" name="Afbeelding 6">
            <a:extLst>
              <a:ext uri="{FF2B5EF4-FFF2-40B4-BE49-F238E27FC236}">
                <a16:creationId xmlns:a16="http://schemas.microsoft.com/office/drawing/2014/main" id="{DFE5AB0A-EF3B-4E7E-91BF-ABC80C1544EA}"/>
              </a:ext>
            </a:extLst>
          </p:cNvPr>
          <p:cNvPicPr>
            <a:picLocks noChangeAspect="1"/>
          </p:cNvPicPr>
          <p:nvPr/>
        </p:nvPicPr>
        <p:blipFill>
          <a:blip r:embed="rId6"/>
          <a:stretch>
            <a:fillRect/>
          </a:stretch>
        </p:blipFill>
        <p:spPr>
          <a:xfrm>
            <a:off x="8417595" y="2716567"/>
            <a:ext cx="3429571" cy="2224919"/>
          </a:xfrm>
          <a:prstGeom prst="rect">
            <a:avLst/>
          </a:prstGeom>
        </p:spPr>
      </p:pic>
    </p:spTree>
    <p:extLst>
      <p:ext uri="{BB962C8B-B14F-4D97-AF65-F5344CB8AC3E}">
        <p14:creationId xmlns:p14="http://schemas.microsoft.com/office/powerpoint/2010/main" val="14145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8A66FAE-C19A-46A2-8181-9C9C02CEA895}"/>
              </a:ext>
            </a:extLst>
          </p:cNvPr>
          <p:cNvSpPr/>
          <p:nvPr/>
        </p:nvSpPr>
        <p:spPr>
          <a:xfrm rot="20989346">
            <a:off x="377078" y="717439"/>
            <a:ext cx="4879733" cy="923330"/>
          </a:xfrm>
          <a:prstGeom prst="rect">
            <a:avLst/>
          </a:prstGeom>
          <a:noFill/>
        </p:spPr>
        <p:txBody>
          <a:bodyPr wrap="square" lIns="91440" tIns="45720" rIns="91440" bIns="45720">
            <a:spAutoFit/>
          </a:bodyPr>
          <a:lstStyle/>
          <a:p>
            <a:pPr algn="ctr"/>
            <a:r>
              <a:rPr lang="nl-N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ogelaarwijken</a:t>
            </a:r>
          </a:p>
        </p:txBody>
      </p:sp>
      <p:sp>
        <p:nvSpPr>
          <p:cNvPr id="3" name="Rechthoek 2">
            <a:extLst>
              <a:ext uri="{FF2B5EF4-FFF2-40B4-BE49-F238E27FC236}">
                <a16:creationId xmlns:a16="http://schemas.microsoft.com/office/drawing/2014/main" id="{6EBA903A-55FF-4B68-BD1A-F76E0D60D61C}"/>
              </a:ext>
            </a:extLst>
          </p:cNvPr>
          <p:cNvSpPr/>
          <p:nvPr/>
        </p:nvSpPr>
        <p:spPr>
          <a:xfrm rot="538199">
            <a:off x="6267255" y="1025120"/>
            <a:ext cx="5234575" cy="923330"/>
          </a:xfrm>
          <a:prstGeom prst="rect">
            <a:avLst/>
          </a:prstGeom>
          <a:solidFill>
            <a:schemeClr val="accent6"/>
          </a:solidFill>
        </p:spPr>
        <p:txBody>
          <a:bodyPr wrap="none" lIns="91440" tIns="45720" rIns="91440" bIns="45720">
            <a:spAutoFit/>
          </a:bodyPr>
          <a:lstStyle/>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Achterstandswijk</a:t>
            </a:r>
          </a:p>
        </p:txBody>
      </p:sp>
      <p:sp>
        <p:nvSpPr>
          <p:cNvPr id="4" name="Rechthoek 3">
            <a:extLst>
              <a:ext uri="{FF2B5EF4-FFF2-40B4-BE49-F238E27FC236}">
                <a16:creationId xmlns:a16="http://schemas.microsoft.com/office/drawing/2014/main" id="{F7DF2579-A9C2-4708-AA2C-3D1E2F1AD43A}"/>
              </a:ext>
            </a:extLst>
          </p:cNvPr>
          <p:cNvSpPr/>
          <p:nvPr/>
        </p:nvSpPr>
        <p:spPr>
          <a:xfrm rot="644990">
            <a:off x="8406060" y="5275469"/>
            <a:ext cx="3311933"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Impulswijk</a:t>
            </a:r>
          </a:p>
        </p:txBody>
      </p:sp>
      <p:sp>
        <p:nvSpPr>
          <p:cNvPr id="6" name="Rechthoek 5">
            <a:extLst>
              <a:ext uri="{FF2B5EF4-FFF2-40B4-BE49-F238E27FC236}">
                <a16:creationId xmlns:a16="http://schemas.microsoft.com/office/drawing/2014/main" id="{87FC3097-1268-490F-924D-7FB80FB8B68A}"/>
              </a:ext>
            </a:extLst>
          </p:cNvPr>
          <p:cNvSpPr/>
          <p:nvPr/>
        </p:nvSpPr>
        <p:spPr>
          <a:xfrm rot="20607875">
            <a:off x="5077967" y="4652716"/>
            <a:ext cx="3463408" cy="1015663"/>
          </a:xfrm>
          <a:prstGeom prst="rect">
            <a:avLst/>
          </a:prstGeom>
        </p:spPr>
        <p:txBody>
          <a:bodyPr wrap="square">
            <a:spAutoFit/>
          </a:bodyPr>
          <a:lstStyle/>
          <a:p>
            <a:pPr algn="ctr"/>
            <a:r>
              <a:rPr lang="nl-N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Focuswijk</a:t>
            </a:r>
            <a:r>
              <a:rPr lang="nl-NL"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Rechthoek 6">
            <a:extLst>
              <a:ext uri="{FF2B5EF4-FFF2-40B4-BE49-F238E27FC236}">
                <a16:creationId xmlns:a16="http://schemas.microsoft.com/office/drawing/2014/main" id="{2BBF8275-DBF0-4462-BC4B-20A1FBA81ECE}"/>
              </a:ext>
            </a:extLst>
          </p:cNvPr>
          <p:cNvSpPr/>
          <p:nvPr/>
        </p:nvSpPr>
        <p:spPr>
          <a:xfrm rot="295622">
            <a:off x="6259406" y="2785684"/>
            <a:ext cx="40747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chemeClr val="accent3"/>
                </a:solidFill>
              </a:rPr>
              <a:t>Prachtwijken </a:t>
            </a:r>
          </a:p>
        </p:txBody>
      </p:sp>
      <p:sp>
        <p:nvSpPr>
          <p:cNvPr id="8" name="Rechthoek 7">
            <a:extLst>
              <a:ext uri="{FF2B5EF4-FFF2-40B4-BE49-F238E27FC236}">
                <a16:creationId xmlns:a16="http://schemas.microsoft.com/office/drawing/2014/main" id="{A98A53D3-304D-4016-8A11-4F6B7C795748}"/>
              </a:ext>
            </a:extLst>
          </p:cNvPr>
          <p:cNvSpPr/>
          <p:nvPr/>
        </p:nvSpPr>
        <p:spPr>
          <a:xfrm rot="536695">
            <a:off x="1580622" y="3742283"/>
            <a:ext cx="4160241" cy="923330"/>
          </a:xfrm>
          <a:prstGeom prst="rect">
            <a:avLst/>
          </a:prstGeom>
          <a:solidFill>
            <a:schemeClr val="accent3"/>
          </a:solidFill>
        </p:spPr>
        <p:txBody>
          <a:bodyPr wrap="none" lIns="91440" tIns="45720" rIns="91440" bIns="45720">
            <a:spAutoFit/>
          </a:bodyPr>
          <a:lstStyle/>
          <a:p>
            <a:pPr algn="ctr"/>
            <a:r>
              <a:rPr lang="nl-NL" sz="5400" b="1" cap="none" spc="50" dirty="0">
                <a:ln w="0"/>
                <a:solidFill>
                  <a:schemeClr val="bg2"/>
                </a:solidFill>
                <a:effectLst>
                  <a:innerShdw blurRad="63500" dist="50800" dir="13500000">
                    <a:srgbClr val="000000">
                      <a:alpha val="50000"/>
                    </a:srgbClr>
                  </a:innerShdw>
                </a:effectLst>
              </a:rPr>
              <a:t>Krachtwijken </a:t>
            </a:r>
          </a:p>
        </p:txBody>
      </p:sp>
      <p:sp>
        <p:nvSpPr>
          <p:cNvPr id="9" name="Rechthoek 8">
            <a:extLst>
              <a:ext uri="{FF2B5EF4-FFF2-40B4-BE49-F238E27FC236}">
                <a16:creationId xmlns:a16="http://schemas.microsoft.com/office/drawing/2014/main" id="{350E5DF7-E7C2-415F-8CDA-39E8AA69FF41}"/>
              </a:ext>
            </a:extLst>
          </p:cNvPr>
          <p:cNvSpPr/>
          <p:nvPr/>
        </p:nvSpPr>
        <p:spPr>
          <a:xfrm rot="21123602">
            <a:off x="1463761" y="2065328"/>
            <a:ext cx="4393960" cy="923330"/>
          </a:xfrm>
          <a:prstGeom prst="rect">
            <a:avLst/>
          </a:prstGeom>
          <a:noFill/>
        </p:spPr>
        <p:txBody>
          <a:bodyPr wrap="none" lIns="91440" tIns="45720" rIns="91440" bIns="45720">
            <a:spAutoFit/>
          </a:bodyPr>
          <a:lstStyle/>
          <a:p>
            <a:pPr algn="ctr"/>
            <a:r>
              <a:rPr lang="nl-NL"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Aandachtswijk</a:t>
            </a:r>
            <a:endPar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085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7D53F98-77A3-490F-8032-3F00D119C5DB}"/>
              </a:ext>
            </a:extLst>
          </p:cNvPr>
          <p:cNvSpPr/>
          <p:nvPr/>
        </p:nvSpPr>
        <p:spPr>
          <a:xfrm>
            <a:off x="4518581" y="3167730"/>
            <a:ext cx="6096000" cy="1754326"/>
          </a:xfrm>
          <a:prstGeom prst="rect">
            <a:avLst/>
          </a:prstGeom>
          <a:ln w="57150">
            <a:solidFill>
              <a:schemeClr val="accent3"/>
            </a:solidFill>
          </a:ln>
        </p:spPr>
        <p:txBody>
          <a:bodyPr>
            <a:spAutoFit/>
          </a:bodyPr>
          <a:lstStyle/>
          <a:p>
            <a:pPr algn="ctr"/>
            <a:r>
              <a:rPr lang="nl-NL" dirty="0"/>
              <a:t>De term achterstandswijk heeft betrekking op de oorzaken van de problemen, die gelegen zijn in de maatschappelijke achterstand die de bewoners van de wijk hebben, vaak ook gecombineerd met bestaande achterstanden in het onderhoud van de woningen en de achteruitgang van het voorzieningenniveau binnen de wijk.</a:t>
            </a:r>
          </a:p>
        </p:txBody>
      </p:sp>
      <p:sp>
        <p:nvSpPr>
          <p:cNvPr id="3" name="Rechthoek 2">
            <a:extLst>
              <a:ext uri="{FF2B5EF4-FFF2-40B4-BE49-F238E27FC236}">
                <a16:creationId xmlns:a16="http://schemas.microsoft.com/office/drawing/2014/main" id="{63B1A561-5201-4234-BDFA-989E3B03F5B2}"/>
              </a:ext>
            </a:extLst>
          </p:cNvPr>
          <p:cNvSpPr/>
          <p:nvPr/>
        </p:nvSpPr>
        <p:spPr>
          <a:xfrm>
            <a:off x="1945065" y="1335780"/>
            <a:ext cx="6096000" cy="1477328"/>
          </a:xfrm>
          <a:prstGeom prst="rect">
            <a:avLst/>
          </a:prstGeom>
          <a:ln w="57150">
            <a:solidFill>
              <a:schemeClr val="accent6"/>
            </a:solidFill>
          </a:ln>
        </p:spPr>
        <p:txBody>
          <a:bodyPr>
            <a:spAutoFit/>
          </a:bodyPr>
          <a:lstStyle/>
          <a:p>
            <a:pPr algn="ctr"/>
            <a:r>
              <a:rPr lang="nl-NL" dirty="0"/>
              <a:t>Een ‘probleemwijk’ is een wijk waar zich meerdere problemen tegelijk voordoen: werkloosheid, (nachtelijke) geluidsoverlast, geweld, criminaliteit, verslavingsproblematiek en medische problemen zoals overgewicht en suikerziekte en een hoger dan gemiddeld sterftecijfer.  </a:t>
            </a:r>
          </a:p>
        </p:txBody>
      </p:sp>
    </p:spTree>
    <p:extLst>
      <p:ext uri="{BB962C8B-B14F-4D97-AF65-F5344CB8AC3E}">
        <p14:creationId xmlns:p14="http://schemas.microsoft.com/office/powerpoint/2010/main" val="91907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6F3EF8-2EDD-40B9-BAB4-242185542CB6}"/>
              </a:ext>
            </a:extLst>
          </p:cNvPr>
          <p:cNvSpPr/>
          <p:nvPr/>
        </p:nvSpPr>
        <p:spPr>
          <a:xfrm>
            <a:off x="974103" y="1058061"/>
            <a:ext cx="10602011" cy="1754326"/>
          </a:xfrm>
          <a:prstGeom prst="rect">
            <a:avLst/>
          </a:prstGeom>
          <a:ln w="28575">
            <a:solidFill>
              <a:schemeClr val="accent3"/>
            </a:solidFill>
          </a:ln>
        </p:spPr>
        <p:txBody>
          <a:bodyPr wrap="square">
            <a:spAutoFit/>
          </a:bodyPr>
          <a:lstStyle/>
          <a:p>
            <a:r>
              <a:rPr lang="nl-NL" dirty="0"/>
              <a:t>De 40 wijken van Vogelaar betrof een lijst van 40 Nederlandse probleemwijken die op 22 maart 2007 door minister Ella Vogelaar van Wonen, Wijken en Integratie bekend werd gemaakt. De minister duidde deze wijken aan met de termen 'krachtwijken' en 'prachtwijken'. Een meer gebruikelijke term was '</a:t>
            </a:r>
            <a:r>
              <a:rPr lang="nl-NL" dirty="0" err="1"/>
              <a:t>aandachtswijken</a:t>
            </a:r>
            <a:r>
              <a:rPr lang="nl-NL" dirty="0"/>
              <a:t>'. In deze woongebieden werden gedurende de kabinetsperiode Balkenende IV extra investeringen gedaan gezien de stapeling van sociale, fysieke en economische problemen die zich daar voordeden. Het was de bedoeling dat hierbij werd samengewerkt met alle betreffende overheden en instanties.</a:t>
            </a:r>
          </a:p>
        </p:txBody>
      </p:sp>
      <p:sp>
        <p:nvSpPr>
          <p:cNvPr id="4" name="Rechthoek 3">
            <a:extLst>
              <a:ext uri="{FF2B5EF4-FFF2-40B4-BE49-F238E27FC236}">
                <a16:creationId xmlns:a16="http://schemas.microsoft.com/office/drawing/2014/main" id="{49CB2E7D-ACEA-4B45-8977-4494345DD709}"/>
              </a:ext>
            </a:extLst>
          </p:cNvPr>
          <p:cNvSpPr/>
          <p:nvPr/>
        </p:nvSpPr>
        <p:spPr>
          <a:xfrm rot="1063060">
            <a:off x="7807436" y="4510431"/>
            <a:ext cx="3828740" cy="1200329"/>
          </a:xfrm>
          <a:prstGeom prst="rect">
            <a:avLst/>
          </a:prstGeom>
        </p:spPr>
        <p:txBody>
          <a:bodyPr wrap="none">
            <a:spAutoFit/>
          </a:bodyPr>
          <a:lstStyle/>
          <a:p>
            <a:r>
              <a:rPr lang="nl-NL" dirty="0"/>
              <a:t>In Brabant stond alleen </a:t>
            </a:r>
          </a:p>
          <a:p>
            <a:r>
              <a:rPr lang="nl-NL" dirty="0"/>
              <a:t>Eindhoven met de wijk Woensel West, </a:t>
            </a:r>
          </a:p>
          <a:p>
            <a:r>
              <a:rPr lang="nl-NL" dirty="0"/>
              <a:t>Doornakkers, </a:t>
            </a:r>
          </a:p>
          <a:p>
            <a:r>
              <a:rPr lang="nl-NL" dirty="0" err="1"/>
              <a:t>Bennekel</a:t>
            </a:r>
            <a:r>
              <a:rPr lang="nl-NL" dirty="0"/>
              <a:t> op de lijst. </a:t>
            </a:r>
          </a:p>
        </p:txBody>
      </p:sp>
      <p:pic>
        <p:nvPicPr>
          <p:cNvPr id="5" name="Afbeelding 4">
            <a:extLst>
              <a:ext uri="{FF2B5EF4-FFF2-40B4-BE49-F238E27FC236}">
                <a16:creationId xmlns:a16="http://schemas.microsoft.com/office/drawing/2014/main" id="{F2954146-8F35-468F-86DA-D1658364AF2D}"/>
              </a:ext>
            </a:extLst>
          </p:cNvPr>
          <p:cNvPicPr>
            <a:picLocks noChangeAspect="1"/>
          </p:cNvPicPr>
          <p:nvPr/>
        </p:nvPicPr>
        <p:blipFill>
          <a:blip r:embed="rId2"/>
          <a:stretch>
            <a:fillRect/>
          </a:stretch>
        </p:blipFill>
        <p:spPr>
          <a:xfrm>
            <a:off x="974103" y="3287984"/>
            <a:ext cx="5558869" cy="3457670"/>
          </a:xfrm>
          <a:prstGeom prst="rect">
            <a:avLst/>
          </a:prstGeom>
        </p:spPr>
      </p:pic>
    </p:spTree>
    <p:extLst>
      <p:ext uri="{BB962C8B-B14F-4D97-AF65-F5344CB8AC3E}">
        <p14:creationId xmlns:p14="http://schemas.microsoft.com/office/powerpoint/2010/main" val="379543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E10743-1CD4-4783-A471-DE2AD657B30A}"/>
              </a:ext>
            </a:extLst>
          </p:cNvPr>
          <p:cNvSpPr txBox="1"/>
          <p:nvPr/>
        </p:nvSpPr>
        <p:spPr>
          <a:xfrm>
            <a:off x="6243685" y="838769"/>
            <a:ext cx="5241303" cy="523220"/>
          </a:xfrm>
          <a:prstGeom prst="rect">
            <a:avLst/>
          </a:prstGeom>
          <a:noFill/>
        </p:spPr>
        <p:txBody>
          <a:bodyPr wrap="square" rtlCol="0">
            <a:spAutoFit/>
          </a:bodyPr>
          <a:lstStyle/>
          <a:p>
            <a:r>
              <a:rPr lang="nl-NL" sz="2800" dirty="0" err="1">
                <a:latin typeface="Arial Black" panose="020B0A04020102020204" pitchFamily="34" charset="0"/>
              </a:rPr>
              <a:t>Geeren</a:t>
            </a:r>
            <a:r>
              <a:rPr lang="nl-NL" sz="2800" dirty="0">
                <a:latin typeface="Arial Black" panose="020B0A04020102020204" pitchFamily="34" charset="0"/>
              </a:rPr>
              <a:t> Zuid in Breda </a:t>
            </a:r>
          </a:p>
        </p:txBody>
      </p:sp>
      <p:sp>
        <p:nvSpPr>
          <p:cNvPr id="3" name="Tekstvak 2">
            <a:extLst>
              <a:ext uri="{FF2B5EF4-FFF2-40B4-BE49-F238E27FC236}">
                <a16:creationId xmlns:a16="http://schemas.microsoft.com/office/drawing/2014/main" id="{BD033196-1945-4600-9303-6370359B8D5C}"/>
              </a:ext>
            </a:extLst>
          </p:cNvPr>
          <p:cNvSpPr txBox="1"/>
          <p:nvPr/>
        </p:nvSpPr>
        <p:spPr>
          <a:xfrm>
            <a:off x="6096000" y="2083480"/>
            <a:ext cx="3761295" cy="954107"/>
          </a:xfrm>
          <a:prstGeom prst="rect">
            <a:avLst/>
          </a:prstGeom>
          <a:noFill/>
        </p:spPr>
        <p:txBody>
          <a:bodyPr wrap="square" rtlCol="0">
            <a:spAutoFit/>
          </a:bodyPr>
          <a:lstStyle/>
          <a:p>
            <a:r>
              <a:rPr lang="nl-NL" sz="2800" dirty="0">
                <a:latin typeface="Georgia Pro Semibold" panose="02040702050405020303" pitchFamily="18" charset="0"/>
              </a:rPr>
              <a:t>De </a:t>
            </a:r>
            <a:r>
              <a:rPr lang="nl-NL" sz="2800" dirty="0" err="1">
                <a:latin typeface="Georgia Pro Semibold" panose="02040702050405020303" pitchFamily="18" charset="0"/>
              </a:rPr>
              <a:t>Bennekel</a:t>
            </a:r>
            <a:r>
              <a:rPr lang="nl-NL" sz="2800" dirty="0">
                <a:latin typeface="Georgia Pro Semibold" panose="02040702050405020303" pitchFamily="18" charset="0"/>
              </a:rPr>
              <a:t> in Eindhoven </a:t>
            </a:r>
          </a:p>
        </p:txBody>
      </p:sp>
      <p:sp>
        <p:nvSpPr>
          <p:cNvPr id="4" name="Tekstvak 3">
            <a:extLst>
              <a:ext uri="{FF2B5EF4-FFF2-40B4-BE49-F238E27FC236}">
                <a16:creationId xmlns:a16="http://schemas.microsoft.com/office/drawing/2014/main" id="{6E7EA1BF-346E-4AEA-B8B4-2B7D1C5B82DA}"/>
              </a:ext>
            </a:extLst>
          </p:cNvPr>
          <p:cNvSpPr txBox="1"/>
          <p:nvPr/>
        </p:nvSpPr>
        <p:spPr>
          <a:xfrm>
            <a:off x="2243577" y="4512910"/>
            <a:ext cx="3384223" cy="523220"/>
          </a:xfrm>
          <a:prstGeom prst="rect">
            <a:avLst/>
          </a:prstGeom>
          <a:noFill/>
        </p:spPr>
        <p:txBody>
          <a:bodyPr wrap="square" rtlCol="0">
            <a:spAutoFit/>
          </a:bodyPr>
          <a:lstStyle/>
          <a:p>
            <a:r>
              <a:rPr lang="nl-NL" sz="2800" dirty="0">
                <a:latin typeface="Bahnschrift Light" panose="020B0502040204020203" pitchFamily="34" charset="0"/>
              </a:rPr>
              <a:t>Schadewijk in Oss</a:t>
            </a:r>
          </a:p>
        </p:txBody>
      </p:sp>
      <p:sp>
        <p:nvSpPr>
          <p:cNvPr id="5" name="Tekstvak 4">
            <a:extLst>
              <a:ext uri="{FF2B5EF4-FFF2-40B4-BE49-F238E27FC236}">
                <a16:creationId xmlns:a16="http://schemas.microsoft.com/office/drawing/2014/main" id="{47327201-3BE9-41A7-8A98-342812E68D07}"/>
              </a:ext>
            </a:extLst>
          </p:cNvPr>
          <p:cNvSpPr txBox="1"/>
          <p:nvPr/>
        </p:nvSpPr>
        <p:spPr>
          <a:xfrm>
            <a:off x="5605804" y="3797330"/>
            <a:ext cx="5392132" cy="584775"/>
          </a:xfrm>
          <a:prstGeom prst="rect">
            <a:avLst/>
          </a:prstGeom>
          <a:noFill/>
        </p:spPr>
        <p:txBody>
          <a:bodyPr wrap="square" rtlCol="0">
            <a:spAutoFit/>
          </a:bodyPr>
          <a:lstStyle/>
          <a:p>
            <a:r>
              <a:rPr lang="nl-NL" sz="3200" dirty="0" err="1">
                <a:latin typeface="MS Gothic" panose="020B0609070205080204" pitchFamily="49" charset="-128"/>
                <a:ea typeface="MS Gothic" panose="020B0609070205080204" pitchFamily="49" charset="-128"/>
              </a:rPr>
              <a:t>Graafsewijk</a:t>
            </a:r>
            <a:r>
              <a:rPr lang="nl-NL" sz="3200" dirty="0">
                <a:latin typeface="MS Gothic" panose="020B0609070205080204" pitchFamily="49" charset="-128"/>
                <a:ea typeface="MS Gothic" panose="020B0609070205080204" pitchFamily="49" charset="-128"/>
              </a:rPr>
              <a:t> Den Bosch </a:t>
            </a:r>
          </a:p>
        </p:txBody>
      </p:sp>
      <p:sp>
        <p:nvSpPr>
          <p:cNvPr id="6" name="Tekstvak 5">
            <a:extLst>
              <a:ext uri="{FF2B5EF4-FFF2-40B4-BE49-F238E27FC236}">
                <a16:creationId xmlns:a16="http://schemas.microsoft.com/office/drawing/2014/main" id="{02E9E30F-F07C-4A12-9AAE-5FD879691917}"/>
              </a:ext>
            </a:extLst>
          </p:cNvPr>
          <p:cNvSpPr txBox="1"/>
          <p:nvPr/>
        </p:nvSpPr>
        <p:spPr>
          <a:xfrm>
            <a:off x="5109326" y="5108545"/>
            <a:ext cx="3396792" cy="830997"/>
          </a:xfrm>
          <a:prstGeom prst="rect">
            <a:avLst/>
          </a:prstGeom>
          <a:noFill/>
        </p:spPr>
        <p:txBody>
          <a:bodyPr wrap="square" rtlCol="0">
            <a:spAutoFit/>
          </a:bodyPr>
          <a:lstStyle/>
          <a:p>
            <a:r>
              <a:rPr lang="nl-NL" sz="4800" dirty="0">
                <a:latin typeface="Vijaya" panose="020B0502040204020203" pitchFamily="18" charset="0"/>
                <a:cs typeface="Vijaya" panose="020B0502040204020203" pitchFamily="18" charset="0"/>
              </a:rPr>
              <a:t>Helmond West </a:t>
            </a:r>
          </a:p>
        </p:txBody>
      </p:sp>
      <p:pic>
        <p:nvPicPr>
          <p:cNvPr id="1026" name="Picture 2" descr="Afbeeldingsresultaat voor noord brabant kaart">
            <a:extLst>
              <a:ext uri="{FF2B5EF4-FFF2-40B4-BE49-F238E27FC236}">
                <a16:creationId xmlns:a16="http://schemas.microsoft.com/office/drawing/2014/main" id="{06C7CCEE-3841-4CAC-91D2-B2A53737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990" y="923015"/>
            <a:ext cx="4329800" cy="272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2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04F9E8-62F3-440F-99E1-343A2E4B1EC6}"/>
              </a:ext>
            </a:extLst>
          </p:cNvPr>
          <p:cNvPicPr>
            <a:picLocks noChangeAspect="1"/>
          </p:cNvPicPr>
          <p:nvPr/>
        </p:nvPicPr>
        <p:blipFill>
          <a:blip r:embed="rId2"/>
          <a:stretch>
            <a:fillRect/>
          </a:stretch>
        </p:blipFill>
        <p:spPr>
          <a:xfrm>
            <a:off x="7794049" y="1307365"/>
            <a:ext cx="4095750" cy="2447925"/>
          </a:xfrm>
          <a:prstGeom prst="rect">
            <a:avLst/>
          </a:prstGeom>
        </p:spPr>
      </p:pic>
      <p:pic>
        <p:nvPicPr>
          <p:cNvPr id="3" name="Afbeelding 2">
            <a:extLst>
              <a:ext uri="{FF2B5EF4-FFF2-40B4-BE49-F238E27FC236}">
                <a16:creationId xmlns:a16="http://schemas.microsoft.com/office/drawing/2014/main" id="{BAD0B090-9B1F-42E3-B8DC-5CA543F0BE9F}"/>
              </a:ext>
            </a:extLst>
          </p:cNvPr>
          <p:cNvPicPr>
            <a:picLocks noChangeAspect="1"/>
          </p:cNvPicPr>
          <p:nvPr/>
        </p:nvPicPr>
        <p:blipFill rotWithShape="1">
          <a:blip r:embed="rId3"/>
          <a:srcRect l="21245" r="20976"/>
          <a:stretch/>
        </p:blipFill>
        <p:spPr>
          <a:xfrm>
            <a:off x="8933988" y="3523855"/>
            <a:ext cx="2041865" cy="2346970"/>
          </a:xfrm>
          <a:prstGeom prst="rect">
            <a:avLst/>
          </a:prstGeom>
        </p:spPr>
      </p:pic>
      <p:pic>
        <p:nvPicPr>
          <p:cNvPr id="5" name="Afbeelding 4">
            <a:extLst>
              <a:ext uri="{FF2B5EF4-FFF2-40B4-BE49-F238E27FC236}">
                <a16:creationId xmlns:a16="http://schemas.microsoft.com/office/drawing/2014/main" id="{18465604-279F-41B4-96F2-BEB23101F80E}"/>
              </a:ext>
            </a:extLst>
          </p:cNvPr>
          <p:cNvPicPr>
            <a:picLocks noChangeAspect="1"/>
          </p:cNvPicPr>
          <p:nvPr/>
        </p:nvPicPr>
        <p:blipFill>
          <a:blip r:embed="rId4"/>
          <a:stretch>
            <a:fillRect/>
          </a:stretch>
        </p:blipFill>
        <p:spPr>
          <a:xfrm>
            <a:off x="2047888" y="3376556"/>
            <a:ext cx="1703994" cy="1720894"/>
          </a:xfrm>
          <a:prstGeom prst="rect">
            <a:avLst/>
          </a:prstGeom>
        </p:spPr>
      </p:pic>
      <p:pic>
        <p:nvPicPr>
          <p:cNvPr id="7" name="Afbeelding 6">
            <a:extLst>
              <a:ext uri="{FF2B5EF4-FFF2-40B4-BE49-F238E27FC236}">
                <a16:creationId xmlns:a16="http://schemas.microsoft.com/office/drawing/2014/main" id="{064A1D68-A32E-47C7-AC09-BAA2C311D021}"/>
              </a:ext>
            </a:extLst>
          </p:cNvPr>
          <p:cNvPicPr>
            <a:picLocks noChangeAspect="1"/>
          </p:cNvPicPr>
          <p:nvPr/>
        </p:nvPicPr>
        <p:blipFill>
          <a:blip r:embed="rId5"/>
          <a:stretch>
            <a:fillRect/>
          </a:stretch>
        </p:blipFill>
        <p:spPr>
          <a:xfrm>
            <a:off x="4075618" y="132481"/>
            <a:ext cx="2095500" cy="1571625"/>
          </a:xfrm>
          <a:prstGeom prst="rect">
            <a:avLst/>
          </a:prstGeom>
        </p:spPr>
      </p:pic>
      <p:pic>
        <p:nvPicPr>
          <p:cNvPr id="8" name="Afbeelding 7">
            <a:extLst>
              <a:ext uri="{FF2B5EF4-FFF2-40B4-BE49-F238E27FC236}">
                <a16:creationId xmlns:a16="http://schemas.microsoft.com/office/drawing/2014/main" id="{04858F2C-F28C-4B9E-9AA8-F94B50B9E49C}"/>
              </a:ext>
            </a:extLst>
          </p:cNvPr>
          <p:cNvPicPr>
            <a:picLocks noChangeAspect="1"/>
          </p:cNvPicPr>
          <p:nvPr/>
        </p:nvPicPr>
        <p:blipFill>
          <a:blip r:embed="rId6"/>
          <a:stretch>
            <a:fillRect/>
          </a:stretch>
        </p:blipFill>
        <p:spPr>
          <a:xfrm>
            <a:off x="4239390" y="3755290"/>
            <a:ext cx="2826127" cy="742020"/>
          </a:xfrm>
          <a:prstGeom prst="rect">
            <a:avLst/>
          </a:prstGeom>
        </p:spPr>
      </p:pic>
      <p:pic>
        <p:nvPicPr>
          <p:cNvPr id="9" name="Afbeelding 8">
            <a:extLst>
              <a:ext uri="{FF2B5EF4-FFF2-40B4-BE49-F238E27FC236}">
                <a16:creationId xmlns:a16="http://schemas.microsoft.com/office/drawing/2014/main" id="{0D7A561A-D86E-429B-B031-B2D6E2B802AA}"/>
              </a:ext>
            </a:extLst>
          </p:cNvPr>
          <p:cNvPicPr>
            <a:picLocks noChangeAspect="1"/>
          </p:cNvPicPr>
          <p:nvPr/>
        </p:nvPicPr>
        <p:blipFill>
          <a:blip r:embed="rId7"/>
          <a:stretch>
            <a:fillRect/>
          </a:stretch>
        </p:blipFill>
        <p:spPr>
          <a:xfrm>
            <a:off x="6327957" y="4598135"/>
            <a:ext cx="1905000" cy="1905000"/>
          </a:xfrm>
          <a:prstGeom prst="rect">
            <a:avLst/>
          </a:prstGeom>
        </p:spPr>
      </p:pic>
      <p:pic>
        <p:nvPicPr>
          <p:cNvPr id="10" name="Afbeelding 9">
            <a:extLst>
              <a:ext uri="{FF2B5EF4-FFF2-40B4-BE49-F238E27FC236}">
                <a16:creationId xmlns:a16="http://schemas.microsoft.com/office/drawing/2014/main" id="{E2F160C7-BE9D-4FF7-9540-28F82B2A5341}"/>
              </a:ext>
            </a:extLst>
          </p:cNvPr>
          <p:cNvPicPr>
            <a:picLocks noChangeAspect="1"/>
          </p:cNvPicPr>
          <p:nvPr/>
        </p:nvPicPr>
        <p:blipFill>
          <a:blip r:embed="rId8"/>
          <a:stretch>
            <a:fillRect/>
          </a:stretch>
        </p:blipFill>
        <p:spPr>
          <a:xfrm>
            <a:off x="1761647" y="1087518"/>
            <a:ext cx="2276475" cy="2000250"/>
          </a:xfrm>
          <a:prstGeom prst="rect">
            <a:avLst/>
          </a:prstGeom>
        </p:spPr>
      </p:pic>
      <p:pic>
        <p:nvPicPr>
          <p:cNvPr id="11" name="Afbeelding 10">
            <a:extLst>
              <a:ext uri="{FF2B5EF4-FFF2-40B4-BE49-F238E27FC236}">
                <a16:creationId xmlns:a16="http://schemas.microsoft.com/office/drawing/2014/main" id="{C6BD6938-F956-4E1A-AB45-0883090C6324}"/>
              </a:ext>
            </a:extLst>
          </p:cNvPr>
          <p:cNvPicPr>
            <a:picLocks noChangeAspect="1"/>
          </p:cNvPicPr>
          <p:nvPr/>
        </p:nvPicPr>
        <p:blipFill>
          <a:blip r:embed="rId9"/>
          <a:stretch>
            <a:fillRect/>
          </a:stretch>
        </p:blipFill>
        <p:spPr>
          <a:xfrm>
            <a:off x="5385306" y="1804931"/>
            <a:ext cx="1571625" cy="1571625"/>
          </a:xfrm>
          <a:prstGeom prst="rect">
            <a:avLst/>
          </a:prstGeom>
        </p:spPr>
      </p:pic>
    </p:spTree>
    <p:extLst>
      <p:ext uri="{BB962C8B-B14F-4D97-AF65-F5344CB8AC3E}">
        <p14:creationId xmlns:p14="http://schemas.microsoft.com/office/powerpoint/2010/main" val="95452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9E99FCA-1B6D-422E-B3F1-1A74FAC81418}"/>
              </a:ext>
            </a:extLst>
          </p:cNvPr>
          <p:cNvSpPr/>
          <p:nvPr/>
        </p:nvSpPr>
        <p:spPr>
          <a:xfrm>
            <a:off x="3046521" y="751344"/>
            <a:ext cx="8165978" cy="5078313"/>
          </a:xfrm>
          <a:prstGeom prst="rect">
            <a:avLst/>
          </a:prstGeom>
        </p:spPr>
        <p:txBody>
          <a:bodyPr wrap="square">
            <a:spAutoFit/>
          </a:bodyPr>
          <a:lstStyle/>
          <a:p>
            <a:r>
              <a:rPr lang="nl-NL" b="1" dirty="0">
                <a:solidFill>
                  <a:schemeClr val="accent3"/>
                </a:solidFill>
              </a:rPr>
              <a:t>Voor Tilburg geldt: </a:t>
            </a:r>
          </a:p>
          <a:p>
            <a:endParaRPr lang="nl-NL" b="1" dirty="0">
              <a:solidFill>
                <a:schemeClr val="accent3"/>
              </a:solidFill>
            </a:endParaRPr>
          </a:p>
          <a:p>
            <a:r>
              <a:rPr lang="nl-NL" b="1" dirty="0">
                <a:solidFill>
                  <a:schemeClr val="accent3"/>
                </a:solidFill>
              </a:rPr>
              <a:t>Impulswijk</a:t>
            </a:r>
            <a:r>
              <a:rPr lang="nl-NL" dirty="0"/>
              <a:t> = wijk waar sprake is van meervoudig problematiek en waar gedurende 10 jaar (2008 -2018) in samenwerking met bewoners en maatschappelijke partners wordt gewerkt aan het verbeteren van </a:t>
            </a:r>
            <a:r>
              <a:rPr lang="nl-NL" b="1" dirty="0">
                <a:solidFill>
                  <a:schemeClr val="accent3"/>
                </a:solidFill>
              </a:rPr>
              <a:t>de sociaaleconomische positie van bewoners</a:t>
            </a:r>
            <a:r>
              <a:rPr lang="nl-NL" dirty="0"/>
              <a:t>. De ambities zijn: jongeren doen het goed op school en halen een diploma, elk huishouden heeft een kostwinner en inwoners leven boven de armoedegrens. De gemeente Tilburg en de woningcorporaties </a:t>
            </a:r>
            <a:r>
              <a:rPr lang="nl-NL" dirty="0" err="1"/>
              <a:t>WonenBreburg</a:t>
            </a:r>
            <a:r>
              <a:rPr lang="nl-NL" dirty="0"/>
              <a:t>, TBV Wonen en </a:t>
            </a:r>
            <a:r>
              <a:rPr lang="nl-NL" dirty="0" err="1"/>
              <a:t>Tiwos</a:t>
            </a:r>
            <a:r>
              <a:rPr lang="nl-NL" dirty="0"/>
              <a:t> investeren de komende tien jaar in vijf van de armste wijken in Tilburg: Groenewoud, de Kruidenbuurt, </a:t>
            </a:r>
            <a:r>
              <a:rPr lang="nl-NL" dirty="0" err="1"/>
              <a:t>Stokhasselt</a:t>
            </a:r>
            <a:r>
              <a:rPr lang="nl-NL" dirty="0"/>
              <a:t>, Groeseind/Hoefstraat en/of Trouwlaan/Uitvindersbuurt </a:t>
            </a:r>
          </a:p>
          <a:p>
            <a:endParaRPr lang="nl-NL" dirty="0"/>
          </a:p>
          <a:p>
            <a:r>
              <a:rPr lang="nl-NL" b="1" dirty="0">
                <a:solidFill>
                  <a:schemeClr val="accent3"/>
                </a:solidFill>
              </a:rPr>
              <a:t>Focuswijk </a:t>
            </a:r>
            <a:r>
              <a:rPr lang="nl-NL" dirty="0"/>
              <a:t>= wijk waar sprake is van meervoudige, complexe problematiek op sociaaleconomisch en </a:t>
            </a:r>
            <a:r>
              <a:rPr lang="nl-NL" b="1" dirty="0">
                <a:solidFill>
                  <a:schemeClr val="accent3"/>
                </a:solidFill>
              </a:rPr>
              <a:t>fysiek vlak en op het gebied van veiligheid</a:t>
            </a:r>
            <a:r>
              <a:rPr lang="nl-NL" dirty="0"/>
              <a:t>. Hiervoor worden met wijkpartners vierjarige actieplannen gemaakt. (2014 ingevoerd)</a:t>
            </a:r>
          </a:p>
          <a:p>
            <a:endParaRPr lang="nl-NL" dirty="0"/>
          </a:p>
          <a:p>
            <a:r>
              <a:rPr lang="nl-NL" b="1" dirty="0" err="1">
                <a:solidFill>
                  <a:schemeClr val="accent3"/>
                </a:solidFill>
              </a:rPr>
              <a:t>Aandachtswijk</a:t>
            </a:r>
            <a:r>
              <a:rPr lang="nl-NL" dirty="0"/>
              <a:t> = wijk die onvoldoende scoort op één of meer thema's </a:t>
            </a:r>
            <a:r>
              <a:rPr lang="nl-NL" b="1" dirty="0">
                <a:solidFill>
                  <a:schemeClr val="accent3"/>
                </a:solidFill>
              </a:rPr>
              <a:t>(veiligheid, sociaaleconomisch, fysiek)</a:t>
            </a:r>
            <a:r>
              <a:rPr lang="nl-NL" dirty="0"/>
              <a:t> of een dalende trend toont. Hiervoor worden tweejarige actieplannen gemaakt. </a:t>
            </a:r>
          </a:p>
        </p:txBody>
      </p:sp>
    </p:spTree>
    <p:extLst>
      <p:ext uri="{BB962C8B-B14F-4D97-AF65-F5344CB8AC3E}">
        <p14:creationId xmlns:p14="http://schemas.microsoft.com/office/powerpoint/2010/main" val="427807018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51782E-A36C-4A54-8153-15773D6E0D2C}">
  <ds:schemaRefs>
    <ds:schemaRef ds:uri="http://schemas.microsoft.com/sharepoint/v3/contenttype/forms"/>
  </ds:schemaRefs>
</ds:datastoreItem>
</file>

<file path=customXml/itemProps2.xml><?xml version="1.0" encoding="utf-8"?>
<ds:datastoreItem xmlns:ds="http://schemas.openxmlformats.org/officeDocument/2006/customXml" ds:itemID="{35F3AEA0-26E4-4443-892A-A03768CB8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B401A1-E7BA-4F64-8CCD-5CB8755AB9A6}">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34354c1b-6b8c-435b-ad50-990538c19557"/>
    <ds:schemaRef ds:uri="47a28104-336f-447d-946e-e305ac2bcd4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TotalTime>
  <Words>676</Words>
  <Application>Microsoft Office PowerPoint</Application>
  <PresentationFormat>Breedbeeld</PresentationFormat>
  <Paragraphs>64</Paragraphs>
  <Slides>14</Slides>
  <Notes>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14</vt:i4>
      </vt:variant>
    </vt:vector>
  </HeadingPairs>
  <TitlesOfParts>
    <vt:vector size="24" baseType="lpstr">
      <vt:lpstr>MS Gothic</vt:lpstr>
      <vt:lpstr>Arial</vt:lpstr>
      <vt:lpstr>Arial</vt:lpstr>
      <vt:lpstr>Arial Black</vt:lpstr>
      <vt:lpstr>Bahnschrift Light</vt:lpstr>
      <vt:lpstr>Calibri</vt:lpstr>
      <vt:lpstr>Georgia Pro Semibold</vt:lpstr>
      <vt:lpstr>verdana</vt:lpstr>
      <vt:lpstr>Vijaya</vt:lpstr>
      <vt:lpstr>Helicon thema</vt:lpstr>
      <vt:lpstr>Stad&amp;Wijk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2</cp:revision>
  <dcterms:created xsi:type="dcterms:W3CDTF">2019-09-09T20:32:32Z</dcterms:created>
  <dcterms:modified xsi:type="dcterms:W3CDTF">2019-09-16T13:13:46Z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